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323" r:id="rId5"/>
    <p:sldId id="302" r:id="rId6"/>
    <p:sldId id="352" r:id="rId7"/>
    <p:sldId id="345" r:id="rId8"/>
    <p:sldId id="258" r:id="rId9"/>
    <p:sldId id="273" r:id="rId10"/>
    <p:sldId id="324" r:id="rId11"/>
    <p:sldId id="266" r:id="rId12"/>
    <p:sldId id="308" r:id="rId13"/>
    <p:sldId id="320" r:id="rId14"/>
    <p:sldId id="307" r:id="rId15"/>
    <p:sldId id="297" r:id="rId16"/>
    <p:sldId id="296" r:id="rId17"/>
    <p:sldId id="299" r:id="rId18"/>
    <p:sldId id="298" r:id="rId19"/>
    <p:sldId id="321" r:id="rId20"/>
    <p:sldId id="334" r:id="rId21"/>
    <p:sldId id="261" r:id="rId22"/>
    <p:sldId id="325" r:id="rId23"/>
    <p:sldId id="262" r:id="rId24"/>
    <p:sldId id="294" r:id="rId25"/>
    <p:sldId id="260" r:id="rId26"/>
    <p:sldId id="351" r:id="rId27"/>
    <p:sldId id="326" r:id="rId28"/>
    <p:sldId id="267" r:id="rId29"/>
    <p:sldId id="263" r:id="rId30"/>
    <p:sldId id="322" r:id="rId31"/>
    <p:sldId id="268" r:id="rId32"/>
    <p:sldId id="264" r:id="rId33"/>
    <p:sldId id="280" r:id="rId34"/>
    <p:sldId id="327" r:id="rId35"/>
    <p:sldId id="329" r:id="rId36"/>
    <p:sldId id="328" r:id="rId37"/>
    <p:sldId id="270" r:id="rId38"/>
    <p:sldId id="346" r:id="rId39"/>
    <p:sldId id="342" r:id="rId40"/>
    <p:sldId id="348" r:id="rId41"/>
    <p:sldId id="343" r:id="rId42"/>
    <p:sldId id="349" r:id="rId43"/>
    <p:sldId id="350" r:id="rId44"/>
    <p:sldId id="347" r:id="rId45"/>
    <p:sldId id="340" r:id="rId46"/>
    <p:sldId id="318" r:id="rId47"/>
    <p:sldId id="319" r:id="rId48"/>
    <p:sldId id="341" r:id="rId49"/>
    <p:sldId id="33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arles\Documents\searc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Decisions to Freeze and Accept Frozen Offers</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ja-JP"/>
        </a:p>
      </c:txPr>
    </c:title>
    <c:autoTitleDeleted val="0"/>
    <c:plotArea>
      <c:layout/>
      <c:barChart>
        <c:barDir val="col"/>
        <c:grouping val="clustered"/>
        <c:varyColors val="0"/>
        <c:ser>
          <c:idx val="0"/>
          <c:order val="0"/>
          <c:tx>
            <c:strRef>
              <c:f>Sheet2!$A$2</c:f>
              <c:strCache>
                <c:ptCount val="1"/>
                <c:pt idx="0">
                  <c:v>T4LF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Sheet2!$B$1:$E$1</c:f>
              <c:strCache>
                <c:ptCount val="4"/>
                <c:pt idx="0">
                  <c:v>Predicted incidence</c:v>
                </c:pt>
                <c:pt idx="1">
                  <c:v>Actual incidence</c:v>
                </c:pt>
                <c:pt idx="2">
                  <c:v>Frozen and Accepted in Last Stage</c:v>
                </c:pt>
                <c:pt idx="3">
                  <c:v>Frozen and Accepted Before Last Stage</c:v>
                </c:pt>
              </c:strCache>
            </c:strRef>
          </c:cat>
          <c:val>
            <c:numRef>
              <c:f>Sheet2!$B$2:$E$2</c:f>
              <c:numCache>
                <c:formatCode>General</c:formatCode>
                <c:ptCount val="4"/>
                <c:pt idx="0">
                  <c:v>72</c:v>
                </c:pt>
                <c:pt idx="1">
                  <c:v>39</c:v>
                </c:pt>
                <c:pt idx="2">
                  <c:v>12</c:v>
                </c:pt>
                <c:pt idx="3">
                  <c:v>1</c:v>
                </c:pt>
              </c:numCache>
            </c:numRef>
          </c:val>
          <c:extLst>
            <c:ext xmlns:c16="http://schemas.microsoft.com/office/drawing/2014/chart" uri="{C3380CC4-5D6E-409C-BE32-E72D297353CC}">
              <c16:uniqueId val="{00000000-7EF0-486E-BACB-2D5ED882D98D}"/>
            </c:ext>
          </c:extLst>
        </c:ser>
        <c:ser>
          <c:idx val="1"/>
          <c:order val="1"/>
          <c:tx>
            <c:strRef>
              <c:f>Sheet2!$A$3</c:f>
              <c:strCache>
                <c:ptCount val="1"/>
                <c:pt idx="0">
                  <c:v>T10LF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Sheet2!$B$1:$E$1</c:f>
              <c:strCache>
                <c:ptCount val="4"/>
                <c:pt idx="0">
                  <c:v>Predicted incidence</c:v>
                </c:pt>
                <c:pt idx="1">
                  <c:v>Actual incidence</c:v>
                </c:pt>
                <c:pt idx="2">
                  <c:v>Frozen and Accepted in Last Stage</c:v>
                </c:pt>
                <c:pt idx="3">
                  <c:v>Frozen and Accepted Before Last Stage</c:v>
                </c:pt>
              </c:strCache>
            </c:strRef>
          </c:cat>
          <c:val>
            <c:numRef>
              <c:f>Sheet2!$B$3:$E$3</c:f>
              <c:numCache>
                <c:formatCode>General</c:formatCode>
                <c:ptCount val="4"/>
                <c:pt idx="0">
                  <c:v>42</c:v>
                </c:pt>
                <c:pt idx="1">
                  <c:v>26</c:v>
                </c:pt>
                <c:pt idx="2">
                  <c:v>3</c:v>
                </c:pt>
                <c:pt idx="3">
                  <c:v>6</c:v>
                </c:pt>
              </c:numCache>
            </c:numRef>
          </c:val>
          <c:extLst>
            <c:ext xmlns:c16="http://schemas.microsoft.com/office/drawing/2014/chart" uri="{C3380CC4-5D6E-409C-BE32-E72D297353CC}">
              <c16:uniqueId val="{00000001-7EF0-486E-BACB-2D5ED882D98D}"/>
            </c:ext>
          </c:extLst>
        </c:ser>
        <c:ser>
          <c:idx val="2"/>
          <c:order val="2"/>
          <c:tx>
            <c:strRef>
              <c:f>Sheet2!$A$4</c:f>
              <c:strCache>
                <c:ptCount val="1"/>
                <c:pt idx="0">
                  <c:v>T4HF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Sheet2!$B$1:$E$1</c:f>
              <c:strCache>
                <c:ptCount val="4"/>
                <c:pt idx="0">
                  <c:v>Predicted incidence</c:v>
                </c:pt>
                <c:pt idx="1">
                  <c:v>Actual incidence</c:v>
                </c:pt>
                <c:pt idx="2">
                  <c:v>Frozen and Accepted in Last Stage</c:v>
                </c:pt>
                <c:pt idx="3">
                  <c:v>Frozen and Accepted Before Last Stage</c:v>
                </c:pt>
              </c:strCache>
            </c:strRef>
          </c:cat>
          <c:val>
            <c:numRef>
              <c:f>Sheet2!$B$4:$E$4</c:f>
              <c:numCache>
                <c:formatCode>General</c:formatCode>
                <c:ptCount val="4"/>
                <c:pt idx="0">
                  <c:v>45</c:v>
                </c:pt>
                <c:pt idx="1">
                  <c:v>33</c:v>
                </c:pt>
                <c:pt idx="2">
                  <c:v>10</c:v>
                </c:pt>
                <c:pt idx="3">
                  <c:v>1</c:v>
                </c:pt>
              </c:numCache>
            </c:numRef>
          </c:val>
          <c:extLst>
            <c:ext xmlns:c16="http://schemas.microsoft.com/office/drawing/2014/chart" uri="{C3380CC4-5D6E-409C-BE32-E72D297353CC}">
              <c16:uniqueId val="{00000002-7EF0-486E-BACB-2D5ED882D98D}"/>
            </c:ext>
          </c:extLst>
        </c:ser>
        <c:ser>
          <c:idx val="3"/>
          <c:order val="3"/>
          <c:tx>
            <c:strRef>
              <c:f>Sheet2!$A$5</c:f>
              <c:strCache>
                <c:ptCount val="1"/>
                <c:pt idx="0">
                  <c:v>T10HF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Sheet2!$B$1:$E$1</c:f>
              <c:strCache>
                <c:ptCount val="4"/>
                <c:pt idx="0">
                  <c:v>Predicted incidence</c:v>
                </c:pt>
                <c:pt idx="1">
                  <c:v>Actual incidence</c:v>
                </c:pt>
                <c:pt idx="2">
                  <c:v>Frozen and Accepted in Last Stage</c:v>
                </c:pt>
                <c:pt idx="3">
                  <c:v>Frozen and Accepted Before Last Stage</c:v>
                </c:pt>
              </c:strCache>
            </c:strRef>
          </c:cat>
          <c:val>
            <c:numRef>
              <c:f>Sheet2!$B$5:$E$5</c:f>
              <c:numCache>
                <c:formatCode>General</c:formatCode>
                <c:ptCount val="4"/>
                <c:pt idx="0">
                  <c:v>20</c:v>
                </c:pt>
                <c:pt idx="1">
                  <c:v>9</c:v>
                </c:pt>
                <c:pt idx="2">
                  <c:v>1</c:v>
                </c:pt>
                <c:pt idx="3">
                  <c:v>2</c:v>
                </c:pt>
              </c:numCache>
            </c:numRef>
          </c:val>
          <c:extLst>
            <c:ext xmlns:c16="http://schemas.microsoft.com/office/drawing/2014/chart" uri="{C3380CC4-5D6E-409C-BE32-E72D297353CC}">
              <c16:uniqueId val="{00000003-7EF0-486E-BACB-2D5ED882D98D}"/>
            </c:ext>
          </c:extLst>
        </c:ser>
        <c:dLbls>
          <c:dLblPos val="inEnd"/>
          <c:showLegendKey val="0"/>
          <c:showVal val="1"/>
          <c:showCatName val="0"/>
          <c:showSerName val="0"/>
          <c:showPercent val="0"/>
          <c:showBubbleSize val="0"/>
        </c:dLbls>
        <c:gapWidth val="267"/>
        <c:overlap val="-43"/>
        <c:axId val="473545904"/>
        <c:axId val="361879824"/>
      </c:barChart>
      <c:catAx>
        <c:axId val="4735459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ja-JP"/>
          </a:p>
        </c:txPr>
        <c:crossAx val="361879824"/>
        <c:crosses val="autoZero"/>
        <c:auto val="1"/>
        <c:lblAlgn val="ctr"/>
        <c:lblOffset val="100"/>
        <c:noMultiLvlLbl val="0"/>
      </c:catAx>
      <c:valAx>
        <c:axId val="3618798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Percentage of searches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ja-JP"/>
          </a:p>
        </c:txPr>
        <c:crossAx val="47354590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150468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76146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19742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229782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521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361430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3064398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404690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188772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95E-2619-436F-AD47-EE08622213D6}"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34026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DA95E-2619-436F-AD47-EE08622213D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235235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DA95E-2619-436F-AD47-EE08622213D6}"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33701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DA95E-2619-436F-AD47-EE08622213D6}"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269676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DA95E-2619-436F-AD47-EE08622213D6}"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194886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DA95E-2619-436F-AD47-EE08622213D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328756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DA95E-2619-436F-AD47-EE08622213D6}"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B7D31-7814-48F1-950D-AD6432AC75AD}" type="slidenum">
              <a:rPr lang="en-US" smtClean="0"/>
              <a:t>‹#›</a:t>
            </a:fld>
            <a:endParaRPr lang="en-US"/>
          </a:p>
        </p:txBody>
      </p:sp>
    </p:spTree>
    <p:extLst>
      <p:ext uri="{BB962C8B-B14F-4D97-AF65-F5344CB8AC3E}">
        <p14:creationId xmlns:p14="http://schemas.microsoft.com/office/powerpoint/2010/main" val="36098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CDA95E-2619-436F-AD47-EE08622213D6}" type="datetimeFigureOut">
              <a:rPr lang="en-US" smtClean="0"/>
              <a:t>11/11/2022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BB7D31-7814-48F1-950D-AD6432AC75AD}" type="slidenum">
              <a:rPr lang="en-US" smtClean="0"/>
              <a:t>‹#›</a:t>
            </a:fld>
            <a:endParaRPr lang="en-US"/>
          </a:p>
        </p:txBody>
      </p:sp>
    </p:spTree>
    <p:extLst>
      <p:ext uri="{BB962C8B-B14F-4D97-AF65-F5344CB8AC3E}">
        <p14:creationId xmlns:p14="http://schemas.microsoft.com/office/powerpoint/2010/main" val="1128688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Sequential Search with Offer Freezing: Theory and Experimental Evidence</a:t>
            </a:r>
          </a:p>
        </p:txBody>
      </p:sp>
      <p:sp>
        <p:nvSpPr>
          <p:cNvPr id="3" name="Subtitle 2"/>
          <p:cNvSpPr>
            <a:spLocks noGrp="1"/>
          </p:cNvSpPr>
          <p:nvPr>
            <p:ph type="subTitle" idx="1"/>
          </p:nvPr>
        </p:nvSpPr>
        <p:spPr>
          <a:xfrm>
            <a:off x="1507067" y="4050833"/>
            <a:ext cx="7766936" cy="1692742"/>
          </a:xfrm>
        </p:spPr>
        <p:txBody>
          <a:bodyPr>
            <a:normAutofit fontScale="25000" lnSpcReduction="20000"/>
          </a:bodyPr>
          <a:lstStyle/>
          <a:p>
            <a:endParaRPr lang="en-US" dirty="0"/>
          </a:p>
          <a:p>
            <a:r>
              <a:rPr lang="en-US" sz="7200" dirty="0"/>
              <a:t>Emanuel Marcu and Charles Noussair</a:t>
            </a:r>
          </a:p>
          <a:p>
            <a:r>
              <a:rPr lang="en-US" sz="7200" dirty="0"/>
              <a:t>Tilburg University and University of Arizona</a:t>
            </a:r>
          </a:p>
          <a:p>
            <a:r>
              <a:rPr lang="en-US" sz="7200" dirty="0"/>
              <a:t>November 2022</a:t>
            </a:r>
          </a:p>
          <a:p>
            <a:r>
              <a:rPr lang="en-US" sz="7200" dirty="0"/>
              <a:t>Presentation prepared for the Tokyo University seminar series</a:t>
            </a:r>
          </a:p>
          <a:p>
            <a:r>
              <a:rPr lang="en-US" sz="5900" dirty="0"/>
              <a:t> </a:t>
            </a:r>
          </a:p>
        </p:txBody>
      </p:sp>
    </p:spTree>
    <p:extLst>
      <p:ext uri="{BB962C8B-B14F-4D97-AF65-F5344CB8AC3E}">
        <p14:creationId xmlns:p14="http://schemas.microsoft.com/office/powerpoint/2010/main" val="184354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TextBox 6"/>
          <p:cNvSpPr txBox="1"/>
          <p:nvPr/>
        </p:nvSpPr>
        <p:spPr>
          <a:xfrm>
            <a:off x="4614863" y="5029199"/>
            <a:ext cx="2428875" cy="369332"/>
          </a:xfrm>
          <a:prstGeom prst="rect">
            <a:avLst/>
          </a:prstGeom>
          <a:noFill/>
        </p:spPr>
        <p:txBody>
          <a:bodyPr wrap="square" rtlCol="0">
            <a:spAutoFit/>
          </a:bodyPr>
          <a:lstStyle/>
          <a:p>
            <a:r>
              <a:rPr lang="en-US" dirty="0"/>
              <a:t>Price</a:t>
            </a:r>
          </a:p>
        </p:txBody>
      </p:sp>
      <p:cxnSp>
        <p:nvCxnSpPr>
          <p:cNvPr id="9" name="Straight Arrow Connector 8"/>
          <p:cNvCxnSpPr/>
          <p:nvPr/>
        </p:nvCxnSpPr>
        <p:spPr>
          <a:xfrm flipH="1">
            <a:off x="10633109" y="1830387"/>
            <a:ext cx="614363" cy="1400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0304496" y="1478756"/>
            <a:ext cx="328613" cy="842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Content Placeholder 14"/>
          <p:cNvPicPr>
            <a:picLocks noGrp="1" noChangeAspect="1"/>
          </p:cNvPicPr>
          <p:nvPr>
            <p:ph idx="1"/>
          </p:nvPr>
        </p:nvPicPr>
        <p:blipFill>
          <a:blip r:embed="rId2"/>
          <a:stretch>
            <a:fillRect/>
          </a:stretch>
        </p:blipFill>
        <p:spPr>
          <a:xfrm>
            <a:off x="231736" y="702508"/>
            <a:ext cx="9321770" cy="5612844"/>
          </a:xfrm>
          <a:prstGeom prst="rect">
            <a:avLst/>
          </a:prstGeom>
        </p:spPr>
      </p:pic>
      <p:cxnSp>
        <p:nvCxnSpPr>
          <p:cNvPr id="22" name="Straight Connector 21"/>
          <p:cNvCxnSpPr/>
          <p:nvPr/>
        </p:nvCxnSpPr>
        <p:spPr>
          <a:xfrm>
            <a:off x="3403550" y="3857625"/>
            <a:ext cx="0" cy="813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89968" y="3230562"/>
            <a:ext cx="0" cy="1567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64408" y="5040270"/>
            <a:ext cx="1743075" cy="369332"/>
          </a:xfrm>
          <a:prstGeom prst="rect">
            <a:avLst/>
          </a:prstGeom>
          <a:noFill/>
        </p:spPr>
        <p:txBody>
          <a:bodyPr wrap="square" rtlCol="0">
            <a:spAutoFit/>
          </a:bodyPr>
          <a:lstStyle/>
          <a:p>
            <a:r>
              <a:rPr lang="en-US" dirty="0"/>
              <a:t>Price Offered</a:t>
            </a:r>
          </a:p>
        </p:txBody>
      </p:sp>
      <p:sp>
        <p:nvSpPr>
          <p:cNvPr id="29" name="TextBox 28"/>
          <p:cNvSpPr txBox="1"/>
          <p:nvPr/>
        </p:nvSpPr>
        <p:spPr>
          <a:xfrm>
            <a:off x="3086099" y="4670938"/>
            <a:ext cx="777773" cy="369332"/>
          </a:xfrm>
          <a:prstGeom prst="rect">
            <a:avLst/>
          </a:prstGeom>
          <a:noFill/>
        </p:spPr>
        <p:txBody>
          <a:bodyPr wrap="square" rtlCol="0">
            <a:spAutoFit/>
          </a:bodyPr>
          <a:lstStyle/>
          <a:p>
            <a:r>
              <a:rPr lang="en-US" dirty="0"/>
              <a:t>p’(1)</a:t>
            </a:r>
          </a:p>
        </p:txBody>
      </p:sp>
      <p:sp>
        <p:nvSpPr>
          <p:cNvPr id="30" name="TextBox 29"/>
          <p:cNvSpPr txBox="1"/>
          <p:nvPr/>
        </p:nvSpPr>
        <p:spPr>
          <a:xfrm>
            <a:off x="4914900" y="4670938"/>
            <a:ext cx="1371600" cy="369332"/>
          </a:xfrm>
          <a:prstGeom prst="rect">
            <a:avLst/>
          </a:prstGeom>
          <a:noFill/>
        </p:spPr>
        <p:txBody>
          <a:bodyPr wrap="square" rtlCol="0">
            <a:spAutoFit/>
          </a:bodyPr>
          <a:lstStyle/>
          <a:p>
            <a:r>
              <a:rPr lang="en-US" dirty="0"/>
              <a:t>p’(T-1)</a:t>
            </a:r>
          </a:p>
        </p:txBody>
      </p:sp>
      <p:sp>
        <p:nvSpPr>
          <p:cNvPr id="3" name="TextBox 2"/>
          <p:cNvSpPr txBox="1"/>
          <p:nvPr/>
        </p:nvSpPr>
        <p:spPr>
          <a:xfrm>
            <a:off x="9939130" y="1270000"/>
            <a:ext cx="1868557" cy="3108543"/>
          </a:xfrm>
          <a:prstGeom prst="rect">
            <a:avLst/>
          </a:prstGeom>
          <a:noFill/>
        </p:spPr>
        <p:txBody>
          <a:bodyPr wrap="square" rtlCol="0">
            <a:spAutoFit/>
          </a:bodyPr>
          <a:lstStyle/>
          <a:p>
            <a:r>
              <a:rPr lang="en-US" sz="2800" dirty="0"/>
              <a:t>Consumer becomes less picky over time and threshold increases</a:t>
            </a:r>
          </a:p>
        </p:txBody>
      </p:sp>
      <p:sp>
        <p:nvSpPr>
          <p:cNvPr id="4" name="TextBox 3"/>
          <p:cNvSpPr txBox="1"/>
          <p:nvPr/>
        </p:nvSpPr>
        <p:spPr>
          <a:xfrm>
            <a:off x="384313" y="1109424"/>
            <a:ext cx="1066800" cy="369332"/>
          </a:xfrm>
          <a:prstGeom prst="rect">
            <a:avLst/>
          </a:prstGeom>
          <a:noFill/>
        </p:spPr>
        <p:txBody>
          <a:bodyPr wrap="square" rtlCol="0">
            <a:spAutoFit/>
          </a:bodyPr>
          <a:lstStyle/>
          <a:p>
            <a:r>
              <a:rPr lang="en-US" dirty="0"/>
              <a:t>Payment</a:t>
            </a:r>
          </a:p>
        </p:txBody>
      </p:sp>
    </p:spTree>
    <p:extLst>
      <p:ext uri="{BB962C8B-B14F-4D97-AF65-F5344CB8AC3E}">
        <p14:creationId xmlns:p14="http://schemas.microsoft.com/office/powerpoint/2010/main" val="77019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freeze option</a:t>
            </a:r>
          </a:p>
        </p:txBody>
      </p:sp>
      <p:sp>
        <p:nvSpPr>
          <p:cNvPr id="3" name="Content Placeholder 2"/>
          <p:cNvSpPr>
            <a:spLocks noGrp="1"/>
          </p:cNvSpPr>
          <p:nvPr>
            <p:ph idx="1"/>
          </p:nvPr>
        </p:nvSpPr>
        <p:spPr>
          <a:xfrm>
            <a:off x="465300" y="1418468"/>
            <a:ext cx="10321970" cy="3855897"/>
          </a:xfrm>
        </p:spPr>
        <p:txBody>
          <a:bodyPr>
            <a:noAutofit/>
          </a:bodyPr>
          <a:lstStyle/>
          <a:p>
            <a:r>
              <a:rPr lang="en-US" sz="2400" dirty="0"/>
              <a:t>Suppose we add a third option, to freeze the offer received in any stage.</a:t>
            </a:r>
          </a:p>
          <a:p>
            <a:pPr lvl="1"/>
            <a:r>
              <a:rPr lang="en-US" sz="2400" dirty="0"/>
              <a:t>An offer that is frozen can be recalled and accepted in any later stage until </a:t>
            </a:r>
            <a:r>
              <a:rPr lang="en-US" sz="2400" i="1" dirty="0"/>
              <a:t>T</a:t>
            </a:r>
            <a:r>
              <a:rPr lang="en-US" sz="2400" dirty="0"/>
              <a:t>.</a:t>
            </a:r>
          </a:p>
          <a:p>
            <a:pPr lvl="1"/>
            <a:r>
              <a:rPr lang="en-US" sz="2400" dirty="0"/>
              <a:t>Only one offer can be frozen.</a:t>
            </a:r>
          </a:p>
          <a:p>
            <a:pPr lvl="1"/>
            <a:r>
              <a:rPr lang="en-US" sz="2400" dirty="0"/>
              <a:t>Offers cannot be unfrozen.</a:t>
            </a:r>
          </a:p>
          <a:p>
            <a:pPr lvl="1"/>
            <a:r>
              <a:rPr lang="en-US" sz="2400" dirty="0"/>
              <a:t>There is a fee of </a:t>
            </a:r>
            <a:r>
              <a:rPr lang="en-US" sz="2400" i="1" dirty="0"/>
              <a:t>f</a:t>
            </a:r>
            <a:r>
              <a:rPr lang="en-US" sz="2400" dirty="0"/>
              <a:t> to freeze an offer</a:t>
            </a:r>
          </a:p>
          <a:p>
            <a:pPr lvl="1"/>
            <a:endParaRPr lang="en-US" sz="2400" dirty="0"/>
          </a:p>
          <a:p>
            <a:r>
              <a:rPr lang="en-US" sz="2600" dirty="0"/>
              <a:t>Freezing an offer is, in effect, the purchase of an outside option</a:t>
            </a:r>
          </a:p>
          <a:p>
            <a:endParaRPr lang="en-US" sz="2600" dirty="0"/>
          </a:p>
          <a:p>
            <a:pPr lvl="1"/>
            <a:endParaRPr lang="en-US" sz="2400" dirty="0"/>
          </a:p>
        </p:txBody>
      </p:sp>
    </p:spTree>
    <p:extLst>
      <p:ext uri="{BB962C8B-B14F-4D97-AF65-F5344CB8AC3E}">
        <p14:creationId xmlns:p14="http://schemas.microsoft.com/office/powerpoint/2010/main" val="43825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consider an exogenous outside option</a:t>
            </a:r>
          </a:p>
        </p:txBody>
      </p:sp>
      <p:sp>
        <p:nvSpPr>
          <p:cNvPr id="3" name="Content Placeholder 2"/>
          <p:cNvSpPr>
            <a:spLocks noGrp="1"/>
          </p:cNvSpPr>
          <p:nvPr>
            <p:ph idx="1"/>
          </p:nvPr>
        </p:nvSpPr>
        <p:spPr/>
        <p:txBody>
          <a:bodyPr>
            <a:normAutofit/>
          </a:bodyPr>
          <a:lstStyle/>
          <a:p>
            <a:r>
              <a:rPr lang="en-US" sz="3200" dirty="0"/>
              <a:t>To build up the model, we first consider the case of an outside option that is exogenous</a:t>
            </a:r>
          </a:p>
          <a:p>
            <a:r>
              <a:rPr lang="en-US" sz="3200" dirty="0"/>
              <a:t>At each stage </a:t>
            </a:r>
            <a:r>
              <a:rPr lang="en-US" sz="3200" i="1" dirty="0"/>
              <a:t>t</a:t>
            </a:r>
            <a:r>
              <a:rPr lang="en-US" sz="3200" dirty="0"/>
              <a:t>, need to compare </a:t>
            </a:r>
          </a:p>
          <a:p>
            <a:pPr lvl="1"/>
            <a:r>
              <a:rPr lang="en-US" sz="2400" dirty="0"/>
              <a:t>(a) payment if accepting current offer, </a:t>
            </a:r>
            <a:r>
              <a:rPr lang="en-US" sz="2400" i="1" dirty="0" err="1"/>
              <a:t>p</a:t>
            </a:r>
            <a:r>
              <a:rPr lang="en-US" sz="2400" i="1" baseline="-25000" dirty="0" err="1"/>
              <a:t>t</a:t>
            </a:r>
            <a:endParaRPr lang="en-US" sz="2400" i="1" dirty="0"/>
          </a:p>
          <a:p>
            <a:pPr lvl="1"/>
            <a:r>
              <a:rPr lang="en-US" sz="2400" dirty="0"/>
              <a:t>(b) payment if taking outside option, </a:t>
            </a:r>
            <a:r>
              <a:rPr lang="en-US" sz="2400" i="1" dirty="0"/>
              <a:t>k</a:t>
            </a:r>
            <a:r>
              <a:rPr lang="en-US" sz="2400" dirty="0"/>
              <a:t> and </a:t>
            </a:r>
          </a:p>
          <a:p>
            <a:pPr lvl="1"/>
            <a:r>
              <a:rPr lang="en-US" sz="2400" dirty="0"/>
              <a:t>(c) expected payment from rejection and continuation .</a:t>
            </a:r>
          </a:p>
          <a:p>
            <a:endParaRPr lang="en-US" dirty="0"/>
          </a:p>
        </p:txBody>
      </p:sp>
      <p:pic>
        <p:nvPicPr>
          <p:cNvPr id="4" name="Picture 3"/>
          <p:cNvPicPr>
            <a:picLocks noChangeAspect="1"/>
          </p:cNvPicPr>
          <p:nvPr/>
        </p:nvPicPr>
        <p:blipFill>
          <a:blip r:embed="rId2"/>
          <a:stretch>
            <a:fillRect/>
          </a:stretch>
        </p:blipFill>
        <p:spPr>
          <a:xfrm>
            <a:off x="803793" y="5417695"/>
            <a:ext cx="4597782" cy="555023"/>
          </a:xfrm>
          <a:prstGeom prst="rect">
            <a:avLst/>
          </a:prstGeom>
        </p:spPr>
      </p:pic>
      <p:sp>
        <p:nvSpPr>
          <p:cNvPr id="5" name="Rectangle 4"/>
          <p:cNvSpPr/>
          <p:nvPr/>
        </p:nvSpPr>
        <p:spPr>
          <a:xfrm>
            <a:off x="803793" y="5498840"/>
            <a:ext cx="10693782" cy="830997"/>
          </a:xfrm>
          <a:prstGeom prst="rect">
            <a:avLst/>
          </a:prstGeom>
        </p:spPr>
        <p:txBody>
          <a:bodyPr wrap="square">
            <a:spAutoFit/>
          </a:bodyPr>
          <a:lstStyle/>
          <a:p>
            <a:r>
              <a:rPr lang="en-US" sz="2400" dirty="0"/>
              <a:t>                                                 is the expected payment the searcher makes. Choice at time </a:t>
            </a:r>
            <a:r>
              <a:rPr lang="en-US" sz="2400" i="1" dirty="0"/>
              <a:t>t</a:t>
            </a:r>
            <a:r>
              <a:rPr lang="en-US" sz="2400" dirty="0"/>
              <a:t> is made to minimize this.</a:t>
            </a:r>
          </a:p>
        </p:txBody>
      </p:sp>
    </p:spTree>
    <p:extLst>
      <p:ext uri="{BB962C8B-B14F-4D97-AF65-F5344CB8AC3E}">
        <p14:creationId xmlns:p14="http://schemas.microsoft.com/office/powerpoint/2010/main" val="137956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7915"/>
          </a:xfrm>
        </p:spPr>
        <p:txBody>
          <a:bodyPr/>
          <a:lstStyle/>
          <a:p>
            <a:r>
              <a:rPr lang="en-US" dirty="0"/>
              <a:t>A couple of definitions:</a:t>
            </a:r>
          </a:p>
        </p:txBody>
      </p:sp>
      <p:sp>
        <p:nvSpPr>
          <p:cNvPr id="3" name="Content Placeholder 2"/>
          <p:cNvSpPr>
            <a:spLocks noGrp="1"/>
          </p:cNvSpPr>
          <p:nvPr>
            <p:ph idx="1"/>
          </p:nvPr>
        </p:nvSpPr>
        <p:spPr>
          <a:xfrm>
            <a:off x="677334" y="966280"/>
            <a:ext cx="8596668" cy="4211636"/>
          </a:xfrm>
        </p:spPr>
        <p:txBody>
          <a:bodyPr>
            <a:normAutofit fontScale="92500" lnSpcReduction="10000"/>
          </a:bodyPr>
          <a:lstStyle/>
          <a:p>
            <a:pPr lvl="1"/>
            <a:endParaRPr lang="en-US" sz="2600" dirty="0"/>
          </a:p>
          <a:p>
            <a:r>
              <a:rPr lang="en-US" sz="2800" dirty="0"/>
              <a:t>The expected rejection payment: Let </a:t>
            </a:r>
          </a:p>
          <a:p>
            <a:endParaRPr lang="en-US" sz="2800" dirty="0"/>
          </a:p>
          <a:p>
            <a:endParaRPr lang="en-US" sz="2800" dirty="0"/>
          </a:p>
          <a:p>
            <a:pPr marL="0" indent="0">
              <a:buNone/>
            </a:pPr>
            <a:endParaRPr lang="en-US" sz="2800" dirty="0"/>
          </a:p>
          <a:p>
            <a:pPr marL="0" indent="0">
              <a:buNone/>
            </a:pPr>
            <a:r>
              <a:rPr lang="en-US" sz="2800" dirty="0"/>
              <a:t>be the expected amount paid if offer of stage </a:t>
            </a:r>
            <a:r>
              <a:rPr lang="en-US" sz="2800" i="1" dirty="0"/>
              <a:t>t</a:t>
            </a:r>
            <a:r>
              <a:rPr lang="en-US" sz="2800" dirty="0"/>
              <a:t> is rejected when there is an outside option.</a:t>
            </a:r>
          </a:p>
          <a:p>
            <a:pPr marL="0" indent="0">
              <a:buNone/>
            </a:pPr>
            <a:endParaRPr lang="en-US" sz="2800" dirty="0"/>
          </a:p>
          <a:p>
            <a:r>
              <a:rPr lang="en-US" sz="2600" dirty="0"/>
              <a:t>  To get the next stage’s offer, agent must pay cost </a:t>
            </a:r>
            <a:r>
              <a:rPr lang="en-US" sz="2600" i="1" dirty="0"/>
              <a:t>c</a:t>
            </a:r>
            <a:r>
              <a:rPr lang="en-US" sz="2600" dirty="0"/>
              <a:t>.                                                               </a:t>
            </a:r>
          </a:p>
        </p:txBody>
      </p:sp>
      <p:pic>
        <p:nvPicPr>
          <p:cNvPr id="4" name="Picture 3"/>
          <p:cNvPicPr>
            <a:picLocks noChangeAspect="1"/>
          </p:cNvPicPr>
          <p:nvPr/>
        </p:nvPicPr>
        <p:blipFill>
          <a:blip r:embed="rId2"/>
          <a:stretch>
            <a:fillRect/>
          </a:stretch>
        </p:blipFill>
        <p:spPr>
          <a:xfrm>
            <a:off x="2287810" y="2069445"/>
            <a:ext cx="5375715" cy="1099930"/>
          </a:xfrm>
          <a:prstGeom prst="rect">
            <a:avLst/>
          </a:prstGeom>
        </p:spPr>
      </p:pic>
    </p:spTree>
    <p:extLst>
      <p:ext uri="{BB962C8B-B14F-4D97-AF65-F5344CB8AC3E}">
        <p14:creationId xmlns:p14="http://schemas.microsoft.com/office/powerpoint/2010/main" val="167031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i="1" dirty="0"/>
              <a:t>p</a:t>
            </a:r>
            <a:r>
              <a:rPr lang="en-US" dirty="0"/>
              <a:t>*</a:t>
            </a:r>
          </a:p>
        </p:txBody>
      </p:sp>
      <p:sp>
        <p:nvSpPr>
          <p:cNvPr id="3" name="Content Placeholder 2"/>
          <p:cNvSpPr>
            <a:spLocks noGrp="1"/>
          </p:cNvSpPr>
          <p:nvPr>
            <p:ph idx="1"/>
          </p:nvPr>
        </p:nvSpPr>
        <p:spPr>
          <a:xfrm>
            <a:off x="1113183" y="1532835"/>
            <a:ext cx="8943560" cy="5138563"/>
          </a:xfrm>
        </p:spPr>
        <p:txBody>
          <a:bodyPr>
            <a:normAutofit/>
          </a:bodyPr>
          <a:lstStyle/>
          <a:p>
            <a:r>
              <a:rPr lang="en-US" sz="2800" dirty="0"/>
              <a:t>Let </a:t>
            </a:r>
            <a:r>
              <a:rPr lang="en-US" sz="2800" i="1" dirty="0"/>
              <a:t>p*</a:t>
            </a:r>
            <a:r>
              <a:rPr lang="en-US" sz="2800" dirty="0"/>
              <a:t> be the price that makes an individual indifferent between </a:t>
            </a:r>
          </a:p>
          <a:p>
            <a:pPr lvl="1"/>
            <a:r>
              <a:rPr lang="en-US" sz="2800" dirty="0"/>
              <a:t>(</a:t>
            </a:r>
            <a:r>
              <a:rPr lang="en-US" sz="2800" dirty="0" err="1"/>
              <a:t>i</a:t>
            </a:r>
            <a:r>
              <a:rPr lang="en-US" sz="2800" dirty="0"/>
              <a:t>) accepting the current best offer, min{</a:t>
            </a:r>
            <a:r>
              <a:rPr lang="en-US" sz="2800" i="1" dirty="0" err="1"/>
              <a:t>p</a:t>
            </a:r>
            <a:r>
              <a:rPr lang="en-US" sz="2800" i="1" baseline="-25000" dirty="0" err="1"/>
              <a:t>t</a:t>
            </a:r>
            <a:r>
              <a:rPr lang="en-US" sz="2800" dirty="0"/>
              <a:t>, </a:t>
            </a:r>
            <a:r>
              <a:rPr lang="en-US" sz="2800" i="1" dirty="0"/>
              <a:t>k</a:t>
            </a:r>
            <a:r>
              <a:rPr lang="en-US" sz="2800" dirty="0"/>
              <a:t>} and </a:t>
            </a:r>
          </a:p>
          <a:p>
            <a:pPr lvl="1"/>
            <a:r>
              <a:rPr lang="en-US" sz="2800" dirty="0"/>
              <a:t>(ii) waiting </a:t>
            </a:r>
            <a:r>
              <a:rPr lang="en-US" sz="2800" i="1" dirty="0"/>
              <a:t>exactly</a:t>
            </a:r>
            <a:r>
              <a:rPr lang="en-US" sz="2800" dirty="0"/>
              <a:t> one more stage and accepting the best offer available in the next stage min{</a:t>
            </a:r>
            <a:r>
              <a:rPr lang="en-US" sz="2800" i="1" dirty="0"/>
              <a:t>p</a:t>
            </a:r>
            <a:r>
              <a:rPr lang="en-US" sz="2800" i="1" baseline="-25000" dirty="0"/>
              <a:t>t+1</a:t>
            </a:r>
            <a:r>
              <a:rPr lang="en-US" sz="2800" dirty="0"/>
              <a:t>, </a:t>
            </a:r>
            <a:r>
              <a:rPr lang="en-US" sz="2800" i="1" dirty="0"/>
              <a:t>k</a:t>
            </a:r>
            <a:r>
              <a:rPr lang="en-US" sz="2800" dirty="0"/>
              <a:t>}. </a:t>
            </a:r>
          </a:p>
          <a:p>
            <a:pPr lvl="1"/>
            <a:endParaRPr lang="en-US" sz="2800" dirty="0"/>
          </a:p>
          <a:p>
            <a:pPr lvl="1"/>
            <a:r>
              <a:rPr lang="en-US" sz="2800" dirty="0"/>
              <a:t>It is the price that makes you indifferent between accepting or rejecting in period T – 1.</a:t>
            </a:r>
          </a:p>
          <a:p>
            <a:pPr marL="457200" lvl="1" indent="0">
              <a:buNone/>
            </a:pP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401639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of the outside option</a:t>
            </a:r>
          </a:p>
        </p:txBody>
      </p:sp>
      <p:sp>
        <p:nvSpPr>
          <p:cNvPr id="3" name="Content Placeholder 2"/>
          <p:cNvSpPr>
            <a:spLocks noGrp="1"/>
          </p:cNvSpPr>
          <p:nvPr>
            <p:ph idx="1"/>
          </p:nvPr>
        </p:nvSpPr>
        <p:spPr>
          <a:xfrm>
            <a:off x="677333" y="2116137"/>
            <a:ext cx="11295339" cy="4584701"/>
          </a:xfrm>
        </p:spPr>
        <p:txBody>
          <a:bodyPr>
            <a:normAutofit lnSpcReduction="10000"/>
          </a:bodyPr>
          <a:lstStyle/>
          <a:p>
            <a:endParaRPr lang="en-US" sz="2400" dirty="0"/>
          </a:p>
          <a:p>
            <a:pPr marL="0" indent="0">
              <a:buNone/>
            </a:pPr>
            <a:endParaRPr lang="en-US" sz="2400" dirty="0"/>
          </a:p>
          <a:p>
            <a:r>
              <a:rPr lang="en-US" sz="2400" dirty="0"/>
              <a:t>If the outside option </a:t>
            </a:r>
            <a:r>
              <a:rPr lang="en-US" sz="2400" i="1" dirty="0"/>
              <a:t>k</a:t>
            </a:r>
            <a:r>
              <a:rPr lang="en-US" sz="2400" dirty="0"/>
              <a:t> ≤ </a:t>
            </a:r>
            <a:r>
              <a:rPr lang="en-US" sz="2400" i="1" dirty="0"/>
              <a:t>p*,</a:t>
            </a:r>
            <a:r>
              <a:rPr lang="en-US" sz="2400" dirty="0"/>
              <a:t> one would never reject at </a:t>
            </a:r>
            <a:r>
              <a:rPr lang="en-US" sz="2400" i="1" dirty="0"/>
              <a:t>T</a:t>
            </a:r>
            <a:r>
              <a:rPr lang="en-US" sz="2400" dirty="0"/>
              <a:t> - 1. You either accept current offer or outside option. Because you would never reject at </a:t>
            </a:r>
            <a:r>
              <a:rPr lang="en-US" sz="2400" i="1" dirty="0"/>
              <a:t>T</a:t>
            </a:r>
            <a:r>
              <a:rPr lang="en-US" sz="2400" dirty="0"/>
              <a:t> – 1, at </a:t>
            </a:r>
            <a:r>
              <a:rPr lang="en-US" sz="2400" i="1" dirty="0"/>
              <a:t>T</a:t>
            </a:r>
            <a:r>
              <a:rPr lang="en-US" sz="2400" dirty="0"/>
              <a:t> – 2 it is as if there is only one stage remaining. So you never reject at </a:t>
            </a:r>
            <a:r>
              <a:rPr lang="en-US" sz="2400" i="1" dirty="0"/>
              <a:t>T</a:t>
            </a:r>
            <a:r>
              <a:rPr lang="en-US" sz="2400" dirty="0"/>
              <a:t> – 2. This unravels to stage 1. If you never reject at </a:t>
            </a:r>
            <a:r>
              <a:rPr lang="en-US" sz="2400" i="1" dirty="0"/>
              <a:t>t</a:t>
            </a:r>
            <a:r>
              <a:rPr lang="en-US" sz="2400" dirty="0"/>
              <a:t> = 1, you either accept current offer or take the outside option at </a:t>
            </a:r>
            <a:r>
              <a:rPr lang="en-US" sz="2400" i="1" dirty="0"/>
              <a:t>t</a:t>
            </a:r>
            <a:r>
              <a:rPr lang="en-US" sz="2400" dirty="0"/>
              <a:t> = 1. </a:t>
            </a:r>
          </a:p>
          <a:p>
            <a:endParaRPr lang="en-US" sz="2400" dirty="0"/>
          </a:p>
          <a:p>
            <a:r>
              <a:rPr lang="en-US" sz="2400" dirty="0"/>
              <a:t>If the outside option </a:t>
            </a:r>
            <a:r>
              <a:rPr lang="en-US" sz="2400" i="1" dirty="0"/>
              <a:t>k </a:t>
            </a:r>
            <a:r>
              <a:rPr lang="en-US" sz="2400" dirty="0"/>
              <a:t>&gt; </a:t>
            </a:r>
            <a:r>
              <a:rPr lang="en-US" sz="2400" i="1" dirty="0"/>
              <a:t>p*</a:t>
            </a:r>
            <a:r>
              <a:rPr lang="en-US" sz="2400" dirty="0"/>
              <a:t>, you always want to either accept the current offer or reject it and continue searching for at least one more stage. The only time that you could choose the outside option is in stage </a:t>
            </a:r>
            <a:r>
              <a:rPr lang="en-US" sz="2400" i="1" dirty="0"/>
              <a:t>T</a:t>
            </a:r>
            <a:r>
              <a:rPr lang="en-US" sz="2400" dirty="0"/>
              <a:t> and only if it is lower than the current offer of that stage. </a:t>
            </a:r>
          </a:p>
          <a:p>
            <a:endParaRPr lang="en-US" dirty="0"/>
          </a:p>
        </p:txBody>
      </p:sp>
      <p:pic>
        <p:nvPicPr>
          <p:cNvPr id="5" name="Picture 4"/>
          <p:cNvPicPr>
            <a:picLocks noChangeAspect="1"/>
          </p:cNvPicPr>
          <p:nvPr/>
        </p:nvPicPr>
        <p:blipFill>
          <a:blip r:embed="rId2"/>
          <a:stretch>
            <a:fillRect/>
          </a:stretch>
        </p:blipFill>
        <p:spPr>
          <a:xfrm>
            <a:off x="200277" y="1526222"/>
            <a:ext cx="11772396" cy="1481456"/>
          </a:xfrm>
          <a:prstGeom prst="rect">
            <a:avLst/>
          </a:prstGeom>
        </p:spPr>
      </p:pic>
    </p:spTree>
    <p:extLst>
      <p:ext uri="{BB962C8B-B14F-4D97-AF65-F5344CB8AC3E}">
        <p14:creationId xmlns:p14="http://schemas.microsoft.com/office/powerpoint/2010/main" val="346802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99" y="320387"/>
            <a:ext cx="9646110" cy="1320800"/>
          </a:xfrm>
        </p:spPr>
        <p:txBody>
          <a:bodyPr/>
          <a:lstStyle/>
          <a:p>
            <a:r>
              <a:rPr lang="en-US" dirty="0"/>
              <a:t>Optimal strategy under endogenous freezing</a:t>
            </a:r>
          </a:p>
        </p:txBody>
      </p:sp>
      <p:sp>
        <p:nvSpPr>
          <p:cNvPr id="4" name="Content Placeholder 3"/>
          <p:cNvSpPr>
            <a:spLocks noGrp="1"/>
          </p:cNvSpPr>
          <p:nvPr>
            <p:ph idx="1"/>
          </p:nvPr>
        </p:nvSpPr>
        <p:spPr>
          <a:xfrm>
            <a:off x="654556" y="1115655"/>
            <a:ext cx="10958075" cy="4914166"/>
          </a:xfrm>
          <a:prstGeom prst="rect">
            <a:avLst/>
          </a:prstGeom>
        </p:spPr>
        <p:txBody>
          <a:bodyPr wrap="square">
            <a:spAutoFit/>
          </a:bodyPr>
          <a:lstStyle/>
          <a:p>
            <a:r>
              <a:rPr lang="en-US" sz="2800" dirty="0"/>
              <a:t>Now suppose that you can pay a fee of </a:t>
            </a:r>
            <a:r>
              <a:rPr lang="en-US" sz="2800" i="1" dirty="0"/>
              <a:t>f</a:t>
            </a:r>
            <a:r>
              <a:rPr lang="en-US" sz="2800" dirty="0"/>
              <a:t> to freeze the current offer </a:t>
            </a:r>
            <a:r>
              <a:rPr lang="en-US" sz="2800" i="1" dirty="0" err="1"/>
              <a:t>p</a:t>
            </a:r>
            <a:r>
              <a:rPr lang="en-US" sz="2800" i="1" baseline="30000" dirty="0" err="1"/>
              <a:t>t</a:t>
            </a:r>
            <a:r>
              <a:rPr lang="en-US" sz="2800" dirty="0"/>
              <a:t> </a:t>
            </a:r>
          </a:p>
          <a:p>
            <a:r>
              <a:rPr lang="en-US" sz="2800" dirty="0"/>
              <a:t>The optimal strategy is a reservation/double reservation price rule (RR-DRR).</a:t>
            </a:r>
            <a:endParaRPr lang="en-US" sz="2600" dirty="0"/>
          </a:p>
          <a:p>
            <a:pPr lvl="1"/>
            <a:r>
              <a:rPr lang="en-US" sz="2800" dirty="0"/>
              <a:t>DRR strategy: Accept offers below </a:t>
            </a:r>
            <a:r>
              <a:rPr lang="en-US" sz="2800" i="1" dirty="0"/>
              <a:t>a</a:t>
            </a:r>
            <a:r>
              <a:rPr lang="en-US" sz="2800" i="1" baseline="-25000" dirty="0"/>
              <a:t>t</a:t>
            </a:r>
            <a:r>
              <a:rPr lang="en-US" sz="2800" dirty="0"/>
              <a:t>, freeze those between </a:t>
            </a:r>
            <a:r>
              <a:rPr lang="en-US" sz="2800" i="1" dirty="0"/>
              <a:t>a</a:t>
            </a:r>
            <a:r>
              <a:rPr lang="en-US" sz="2800" i="1" baseline="-25000" dirty="0"/>
              <a:t>t</a:t>
            </a:r>
            <a:r>
              <a:rPr lang="en-US" sz="2800" dirty="0"/>
              <a:t> and </a:t>
            </a:r>
            <a:r>
              <a:rPr lang="en-US" sz="2800" i="1" dirty="0" err="1"/>
              <a:t>b</a:t>
            </a:r>
            <a:r>
              <a:rPr lang="en-US" sz="2800" i="1" baseline="-25000" dirty="0" err="1"/>
              <a:t>t</a:t>
            </a:r>
            <a:r>
              <a:rPr lang="en-US" sz="2800" dirty="0"/>
              <a:t>, and reject those above </a:t>
            </a:r>
            <a:r>
              <a:rPr lang="en-US" sz="2800" i="1" dirty="0" err="1"/>
              <a:t>b</a:t>
            </a:r>
            <a:r>
              <a:rPr lang="en-US" sz="2800" i="1" baseline="-25000" dirty="0" err="1"/>
              <a:t>t</a:t>
            </a:r>
            <a:r>
              <a:rPr lang="en-US" sz="2800" dirty="0"/>
              <a:t>, with </a:t>
            </a:r>
            <a:r>
              <a:rPr lang="en-US" sz="2800" i="1" dirty="0"/>
              <a:t>a</a:t>
            </a:r>
            <a:r>
              <a:rPr lang="en-US" sz="2800" i="1" baseline="-25000" dirty="0"/>
              <a:t>t</a:t>
            </a:r>
            <a:r>
              <a:rPr lang="en-US" sz="2800" dirty="0"/>
              <a:t> ≤ </a:t>
            </a:r>
            <a:r>
              <a:rPr lang="en-US" sz="2800" i="1" dirty="0" err="1"/>
              <a:t>b</a:t>
            </a:r>
            <a:r>
              <a:rPr lang="en-US" sz="2800" i="1" baseline="-25000" dirty="0" err="1"/>
              <a:t>t</a:t>
            </a:r>
            <a:r>
              <a:rPr lang="en-US" sz="2800" dirty="0" err="1"/>
              <a:t>.</a:t>
            </a:r>
            <a:endParaRPr lang="en-US" sz="2800" dirty="0"/>
          </a:p>
          <a:p>
            <a:pPr lvl="1"/>
            <a:r>
              <a:rPr lang="en-US" sz="2800" dirty="0"/>
              <a:t>If horizon is long enough, in early stages </a:t>
            </a:r>
            <a:r>
              <a:rPr lang="en-US" sz="2800" i="1" dirty="0"/>
              <a:t>a</a:t>
            </a:r>
            <a:r>
              <a:rPr lang="en-US" sz="2800" i="1" baseline="-25000" dirty="0"/>
              <a:t>t</a:t>
            </a:r>
            <a:r>
              <a:rPr lang="en-US" sz="2800" dirty="0"/>
              <a:t> = </a:t>
            </a:r>
            <a:r>
              <a:rPr lang="en-US" sz="2800" i="1" dirty="0" err="1"/>
              <a:t>b</a:t>
            </a:r>
            <a:r>
              <a:rPr lang="en-US" sz="2800" i="1" baseline="-25000" dirty="0" err="1"/>
              <a:t>t</a:t>
            </a:r>
            <a:r>
              <a:rPr lang="en-US" sz="2800" i="1" baseline="-25000" dirty="0"/>
              <a:t> </a:t>
            </a:r>
            <a:r>
              <a:rPr lang="en-US" sz="2800" dirty="0"/>
              <a:t>(RR). Either accept or reject.</a:t>
            </a:r>
          </a:p>
          <a:p>
            <a:pPr lvl="1"/>
            <a:r>
              <a:rPr lang="en-US" sz="2800" dirty="0"/>
              <a:t>In late stages </a:t>
            </a:r>
            <a:r>
              <a:rPr lang="en-US" sz="2800" i="1" dirty="0"/>
              <a:t>a</a:t>
            </a:r>
            <a:r>
              <a:rPr lang="en-US" sz="2800" i="1" baseline="-25000" dirty="0"/>
              <a:t>t</a:t>
            </a:r>
            <a:r>
              <a:rPr lang="en-US" sz="2800" dirty="0"/>
              <a:t> &lt; </a:t>
            </a:r>
            <a:r>
              <a:rPr lang="en-US" sz="2800" i="1" dirty="0" err="1"/>
              <a:t>b</a:t>
            </a:r>
            <a:r>
              <a:rPr lang="en-US" sz="2800" i="1" baseline="-25000" dirty="0" err="1"/>
              <a:t>t</a:t>
            </a:r>
            <a:r>
              <a:rPr lang="en-US" sz="2800" baseline="-25000" dirty="0"/>
              <a:t> </a:t>
            </a:r>
            <a:r>
              <a:rPr lang="en-US" sz="2800" dirty="0"/>
              <a:t>(DRR). Accepting, freezing, or rejecting are all possible.</a:t>
            </a:r>
          </a:p>
        </p:txBody>
      </p:sp>
    </p:spTree>
    <p:extLst>
      <p:ext uri="{BB962C8B-B14F-4D97-AF65-F5344CB8AC3E}">
        <p14:creationId xmlns:p14="http://schemas.microsoft.com/office/powerpoint/2010/main" val="5628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48544" cy="1320800"/>
          </a:xfrm>
        </p:spPr>
        <p:txBody>
          <a:bodyPr/>
          <a:lstStyle/>
          <a:p>
            <a:r>
              <a:rPr lang="en-US" dirty="0"/>
              <a:t>Example of </a:t>
            </a:r>
            <a:r>
              <a:rPr lang="en-US" i="1" dirty="0"/>
              <a:t>a</a:t>
            </a:r>
            <a:r>
              <a:rPr lang="en-US" dirty="0"/>
              <a:t> </a:t>
            </a:r>
            <a:r>
              <a:rPr lang="en-US" i="1" dirty="0"/>
              <a:t>DRR </a:t>
            </a:r>
            <a:r>
              <a:rPr lang="en-US" dirty="0"/>
              <a:t>(Double Reservation Price Rule)</a:t>
            </a:r>
          </a:p>
        </p:txBody>
      </p:sp>
      <p:sp>
        <p:nvSpPr>
          <p:cNvPr id="6" name="TextBox 5"/>
          <p:cNvSpPr txBox="1"/>
          <p:nvPr/>
        </p:nvSpPr>
        <p:spPr>
          <a:xfrm>
            <a:off x="371061" y="1965796"/>
            <a:ext cx="5234609" cy="3046988"/>
          </a:xfrm>
          <a:prstGeom prst="rect">
            <a:avLst/>
          </a:prstGeom>
          <a:noFill/>
        </p:spPr>
        <p:txBody>
          <a:bodyPr wrap="square" rtlCol="0">
            <a:spAutoFit/>
          </a:bodyPr>
          <a:lstStyle/>
          <a:p>
            <a:r>
              <a:rPr lang="en-US" sz="2400" dirty="0"/>
              <a:t>In later stages, as the rejection payment increases, it becomes optimal to freeze some offers.</a:t>
            </a:r>
          </a:p>
          <a:p>
            <a:endParaRPr lang="en-US" sz="2400" dirty="0"/>
          </a:p>
          <a:p>
            <a:r>
              <a:rPr lang="en-US" sz="2400" dirty="0"/>
              <a:t>Offers below </a:t>
            </a:r>
            <a:r>
              <a:rPr lang="en-US" sz="2400" i="1" dirty="0"/>
              <a:t>a</a:t>
            </a:r>
            <a:r>
              <a:rPr lang="en-US" sz="2400" i="1" baseline="-25000" dirty="0"/>
              <a:t>t</a:t>
            </a:r>
            <a:r>
              <a:rPr lang="en-US" sz="2400" dirty="0"/>
              <a:t> are accepted, those between </a:t>
            </a:r>
            <a:r>
              <a:rPr lang="en-US" sz="2400" i="1" dirty="0"/>
              <a:t>a</a:t>
            </a:r>
            <a:r>
              <a:rPr lang="en-US" sz="2400" i="1" baseline="-25000" dirty="0"/>
              <a:t>t</a:t>
            </a:r>
            <a:r>
              <a:rPr lang="en-US" sz="2400" dirty="0"/>
              <a:t> and </a:t>
            </a:r>
            <a:r>
              <a:rPr lang="en-US" sz="2400" i="1" dirty="0" err="1"/>
              <a:t>b</a:t>
            </a:r>
            <a:r>
              <a:rPr lang="en-US" sz="2400" i="1" baseline="-25000" dirty="0" err="1"/>
              <a:t>t</a:t>
            </a:r>
            <a:r>
              <a:rPr lang="en-US" sz="2400" dirty="0"/>
              <a:t> are frozen, and those above </a:t>
            </a:r>
            <a:r>
              <a:rPr lang="en-US" sz="2400" i="1" dirty="0" err="1"/>
              <a:t>b</a:t>
            </a:r>
            <a:r>
              <a:rPr lang="en-US" sz="2400" i="1" baseline="-25000" dirty="0" err="1"/>
              <a:t>t</a:t>
            </a:r>
            <a:r>
              <a:rPr lang="en-US" sz="2400" dirty="0"/>
              <a:t> are rejected.</a:t>
            </a:r>
          </a:p>
          <a:p>
            <a:endParaRPr lang="en-US" sz="2400" dirty="0"/>
          </a:p>
        </p:txBody>
      </p:sp>
      <p:pic>
        <p:nvPicPr>
          <p:cNvPr id="5" name="Content Placeholder 4"/>
          <p:cNvPicPr>
            <a:picLocks noGrp="1" noChangeAspect="1"/>
          </p:cNvPicPr>
          <p:nvPr>
            <p:ph idx="1"/>
          </p:nvPr>
        </p:nvPicPr>
        <p:blipFill>
          <a:blip r:embed="rId2"/>
          <a:stretch>
            <a:fillRect/>
          </a:stretch>
        </p:blipFill>
        <p:spPr>
          <a:xfrm>
            <a:off x="6418701" y="1517514"/>
            <a:ext cx="3853708" cy="5056425"/>
          </a:xfrm>
          <a:prstGeom prst="rect">
            <a:avLst/>
          </a:prstGeom>
        </p:spPr>
      </p:pic>
      <p:sp>
        <p:nvSpPr>
          <p:cNvPr id="3" name="TextBox 2">
            <a:extLst>
              <a:ext uri="{FF2B5EF4-FFF2-40B4-BE49-F238E27FC236}">
                <a16:creationId xmlns:a16="http://schemas.microsoft.com/office/drawing/2014/main" id="{323911EA-0E0C-47D5-8F41-3E099BC81908}"/>
              </a:ext>
            </a:extLst>
          </p:cNvPr>
          <p:cNvSpPr txBox="1"/>
          <p:nvPr/>
        </p:nvSpPr>
        <p:spPr>
          <a:xfrm>
            <a:off x="9037983" y="6248400"/>
            <a:ext cx="1855304" cy="369332"/>
          </a:xfrm>
          <a:prstGeom prst="rect">
            <a:avLst/>
          </a:prstGeom>
          <a:noFill/>
        </p:spPr>
        <p:txBody>
          <a:bodyPr wrap="square" rtlCol="0">
            <a:spAutoFit/>
          </a:bodyPr>
          <a:lstStyle/>
          <a:p>
            <a:r>
              <a:rPr lang="en-US" dirty="0"/>
              <a:t>Offer at stage t</a:t>
            </a:r>
          </a:p>
        </p:txBody>
      </p:sp>
      <p:sp>
        <p:nvSpPr>
          <p:cNvPr id="4" name="TextBox 3">
            <a:extLst>
              <a:ext uri="{FF2B5EF4-FFF2-40B4-BE49-F238E27FC236}">
                <a16:creationId xmlns:a16="http://schemas.microsoft.com/office/drawing/2014/main" id="{2C9560FB-8BFE-4C86-B3DA-068EC2C0BEA8}"/>
              </a:ext>
            </a:extLst>
          </p:cNvPr>
          <p:cNvSpPr txBox="1"/>
          <p:nvPr/>
        </p:nvSpPr>
        <p:spPr>
          <a:xfrm>
            <a:off x="5499652" y="2345635"/>
            <a:ext cx="1192696" cy="369332"/>
          </a:xfrm>
          <a:prstGeom prst="rect">
            <a:avLst/>
          </a:prstGeom>
          <a:noFill/>
        </p:spPr>
        <p:txBody>
          <a:bodyPr wrap="square" rtlCol="0">
            <a:spAutoFit/>
          </a:bodyPr>
          <a:lstStyle/>
          <a:p>
            <a:r>
              <a:rPr lang="en-US" dirty="0"/>
              <a:t>Payment</a:t>
            </a:r>
          </a:p>
        </p:txBody>
      </p:sp>
      <p:sp>
        <p:nvSpPr>
          <p:cNvPr id="7" name="TextBox 6">
            <a:extLst>
              <a:ext uri="{FF2B5EF4-FFF2-40B4-BE49-F238E27FC236}">
                <a16:creationId xmlns:a16="http://schemas.microsoft.com/office/drawing/2014/main" id="{D7DF20FC-631E-472A-9E55-5B000D856317}"/>
              </a:ext>
            </a:extLst>
          </p:cNvPr>
          <p:cNvSpPr txBox="1"/>
          <p:nvPr/>
        </p:nvSpPr>
        <p:spPr>
          <a:xfrm>
            <a:off x="10469217" y="2160104"/>
            <a:ext cx="1351722" cy="369332"/>
          </a:xfrm>
          <a:prstGeom prst="rect">
            <a:avLst/>
          </a:prstGeom>
          <a:noFill/>
        </p:spPr>
        <p:txBody>
          <a:bodyPr wrap="square" rtlCol="0">
            <a:spAutoFit/>
          </a:bodyPr>
          <a:lstStyle/>
          <a:p>
            <a:r>
              <a:rPr lang="en-US" dirty="0"/>
              <a:t>If accept </a:t>
            </a:r>
            <a:r>
              <a:rPr lang="en-US" dirty="0" err="1"/>
              <a:t>p</a:t>
            </a:r>
            <a:r>
              <a:rPr lang="en-US" baseline="-25000" dirty="0" err="1"/>
              <a:t>t</a:t>
            </a:r>
            <a:endParaRPr lang="en-US" baseline="-25000" dirty="0"/>
          </a:p>
        </p:txBody>
      </p:sp>
      <p:cxnSp>
        <p:nvCxnSpPr>
          <p:cNvPr id="9" name="Straight Arrow Connector 8">
            <a:extLst>
              <a:ext uri="{FF2B5EF4-FFF2-40B4-BE49-F238E27FC236}">
                <a16:creationId xmlns:a16="http://schemas.microsoft.com/office/drawing/2014/main" id="{6975A9CF-2A68-4C74-90E4-A129C1BE4EA8}"/>
              </a:ext>
            </a:extLst>
          </p:cNvPr>
          <p:cNvCxnSpPr>
            <a:cxnSpLocks/>
            <a:stCxn id="7" idx="1"/>
          </p:cNvCxnSpPr>
          <p:nvPr/>
        </p:nvCxnSpPr>
        <p:spPr>
          <a:xfrm flipH="1">
            <a:off x="9594575" y="2344770"/>
            <a:ext cx="874642"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795A73-21AE-49DE-8AB8-C9DDF9A2C48A}"/>
              </a:ext>
            </a:extLst>
          </p:cNvPr>
          <p:cNvSpPr txBox="1"/>
          <p:nvPr/>
        </p:nvSpPr>
        <p:spPr>
          <a:xfrm>
            <a:off x="10469217" y="3178629"/>
            <a:ext cx="1351722" cy="369332"/>
          </a:xfrm>
          <a:prstGeom prst="rect">
            <a:avLst/>
          </a:prstGeom>
          <a:noFill/>
        </p:spPr>
        <p:txBody>
          <a:bodyPr wrap="square" rtlCol="0">
            <a:spAutoFit/>
          </a:bodyPr>
          <a:lstStyle/>
          <a:p>
            <a:r>
              <a:rPr lang="en-US" dirty="0"/>
              <a:t>If freeze </a:t>
            </a:r>
            <a:r>
              <a:rPr lang="en-US" dirty="0" err="1"/>
              <a:t>p</a:t>
            </a:r>
            <a:r>
              <a:rPr lang="en-US" baseline="-25000" dirty="0" err="1"/>
              <a:t>t</a:t>
            </a:r>
            <a:r>
              <a:rPr lang="en-US" dirty="0"/>
              <a:t> </a:t>
            </a:r>
          </a:p>
        </p:txBody>
      </p:sp>
      <p:cxnSp>
        <p:nvCxnSpPr>
          <p:cNvPr id="13" name="Straight Arrow Connector 12">
            <a:extLst>
              <a:ext uri="{FF2B5EF4-FFF2-40B4-BE49-F238E27FC236}">
                <a16:creationId xmlns:a16="http://schemas.microsoft.com/office/drawing/2014/main" id="{77F16989-20A8-4ACD-BE94-6249D834AAB5}"/>
              </a:ext>
            </a:extLst>
          </p:cNvPr>
          <p:cNvCxnSpPr>
            <a:stCxn id="11" idx="1"/>
          </p:cNvCxnSpPr>
          <p:nvPr/>
        </p:nvCxnSpPr>
        <p:spPr>
          <a:xfrm flipH="1">
            <a:off x="9594575" y="3363295"/>
            <a:ext cx="874642" cy="715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BE7475-BD0A-4E0E-B972-85C2F242D79C}"/>
              </a:ext>
            </a:extLst>
          </p:cNvPr>
          <p:cNvSpPr txBox="1"/>
          <p:nvPr/>
        </p:nvSpPr>
        <p:spPr>
          <a:xfrm>
            <a:off x="10595429" y="4630057"/>
            <a:ext cx="1074057" cy="369332"/>
          </a:xfrm>
          <a:prstGeom prst="rect">
            <a:avLst/>
          </a:prstGeom>
          <a:noFill/>
        </p:spPr>
        <p:txBody>
          <a:bodyPr wrap="square" rtlCol="0">
            <a:spAutoFit/>
          </a:bodyPr>
          <a:lstStyle/>
          <a:p>
            <a:r>
              <a:rPr lang="en-US" dirty="0"/>
              <a:t>If reject</a:t>
            </a:r>
          </a:p>
        </p:txBody>
      </p:sp>
      <p:cxnSp>
        <p:nvCxnSpPr>
          <p:cNvPr id="16" name="Straight Arrow Connector 15">
            <a:extLst>
              <a:ext uri="{FF2B5EF4-FFF2-40B4-BE49-F238E27FC236}">
                <a16:creationId xmlns:a16="http://schemas.microsoft.com/office/drawing/2014/main" id="{3363A5FE-716C-4245-8ABF-C761D0AFDA55}"/>
              </a:ext>
            </a:extLst>
          </p:cNvPr>
          <p:cNvCxnSpPr>
            <a:cxnSpLocks/>
            <a:stCxn id="14" idx="1"/>
          </p:cNvCxnSpPr>
          <p:nvPr/>
        </p:nvCxnSpPr>
        <p:spPr>
          <a:xfrm flipH="1" flipV="1">
            <a:off x="9768115" y="4310743"/>
            <a:ext cx="827314" cy="503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58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statement of optimal policy</a:t>
            </a:r>
          </a:p>
        </p:txBody>
      </p:sp>
      <p:pic>
        <p:nvPicPr>
          <p:cNvPr id="4" name="Content Placeholder 3"/>
          <p:cNvPicPr>
            <a:picLocks noGrp="1" noChangeAspect="1"/>
          </p:cNvPicPr>
          <p:nvPr>
            <p:ph idx="1"/>
          </p:nvPr>
        </p:nvPicPr>
        <p:blipFill>
          <a:blip r:embed="rId2"/>
          <a:stretch>
            <a:fillRect/>
          </a:stretch>
        </p:blipFill>
        <p:spPr>
          <a:xfrm>
            <a:off x="280119" y="1627168"/>
            <a:ext cx="11631761" cy="1057325"/>
          </a:xfrm>
          <a:prstGeom prst="rect">
            <a:avLst/>
          </a:prstGeom>
        </p:spPr>
      </p:pic>
      <p:sp>
        <p:nvSpPr>
          <p:cNvPr id="5" name="TextBox 4"/>
          <p:cNvSpPr txBox="1"/>
          <p:nvPr/>
        </p:nvSpPr>
        <p:spPr>
          <a:xfrm>
            <a:off x="910770" y="2684493"/>
            <a:ext cx="9344026" cy="4401205"/>
          </a:xfrm>
          <a:prstGeom prst="rect">
            <a:avLst/>
          </a:prstGeom>
          <a:noFill/>
        </p:spPr>
        <p:txBody>
          <a:bodyPr wrap="square" rtlCol="0">
            <a:spAutoFit/>
          </a:bodyPr>
          <a:lstStyle/>
          <a:p>
            <a:r>
              <a:rPr lang="en-US" sz="2000" dirty="0"/>
              <a:t>Single-threshold strategy always followed by double threshold strategy.</a:t>
            </a:r>
          </a:p>
          <a:p>
            <a:endParaRPr lang="en-US" sz="2000" dirty="0"/>
          </a:p>
          <a:p>
            <a:r>
              <a:rPr lang="en-US" sz="2000" dirty="0"/>
              <a:t>There is always some positive probability of freezing by stage </a:t>
            </a:r>
            <a:r>
              <a:rPr lang="en-US" sz="2000" i="1" dirty="0"/>
              <a:t>T</a:t>
            </a:r>
            <a:r>
              <a:rPr lang="en-US" sz="2000" dirty="0"/>
              <a:t> – 1. </a:t>
            </a:r>
          </a:p>
          <a:p>
            <a:endParaRPr lang="en-US" sz="2000" dirty="0"/>
          </a:p>
          <a:p>
            <a:r>
              <a:rPr lang="en-US" sz="2000" dirty="0"/>
              <a:t>If the horizon is sufficiently long, there will be stages at the outset where it is optimal not to freeze any offer.</a:t>
            </a:r>
          </a:p>
          <a:p>
            <a:endParaRPr lang="en-US" sz="2000" dirty="0"/>
          </a:p>
          <a:p>
            <a:r>
              <a:rPr lang="en-US" sz="2000" dirty="0"/>
              <a:t>Freezing more likely over time until stage T – 1.</a:t>
            </a:r>
          </a:p>
          <a:p>
            <a:endParaRPr lang="en-US" sz="2000" dirty="0"/>
          </a:p>
          <a:p>
            <a:r>
              <a:rPr lang="en-US" sz="2000" dirty="0"/>
              <a:t>Both thresholds </a:t>
            </a:r>
            <a:r>
              <a:rPr lang="en-US" sz="2000" i="1" dirty="0"/>
              <a:t>a</a:t>
            </a:r>
            <a:r>
              <a:rPr lang="en-US" sz="2000" i="1" baseline="-25000" dirty="0"/>
              <a:t>t</a:t>
            </a:r>
            <a:r>
              <a:rPr lang="en-US" sz="2000" dirty="0"/>
              <a:t> and </a:t>
            </a:r>
            <a:r>
              <a:rPr lang="en-US" sz="2000" i="1" dirty="0" err="1"/>
              <a:t>b</a:t>
            </a:r>
            <a:r>
              <a:rPr lang="en-US" sz="2000" i="1" baseline="-25000" dirty="0" err="1"/>
              <a:t>t</a:t>
            </a:r>
            <a:r>
              <a:rPr lang="en-US" sz="2000" baseline="-25000" dirty="0"/>
              <a:t> </a:t>
            </a:r>
            <a:r>
              <a:rPr lang="en-US" sz="2000" dirty="0"/>
              <a:t>increase over time. Get less picky over time with both acceptances and freezing.</a:t>
            </a:r>
          </a:p>
          <a:p>
            <a:endParaRPr lang="en-US" sz="2000" dirty="0"/>
          </a:p>
          <a:p>
            <a:r>
              <a:rPr lang="en-US" sz="2000" dirty="0"/>
              <a:t>Frozen offers, if accepted, are only accepted in period T.</a:t>
            </a:r>
          </a:p>
          <a:p>
            <a:endParaRPr lang="en-US" sz="2000" dirty="0"/>
          </a:p>
        </p:txBody>
      </p:sp>
    </p:spTree>
    <p:extLst>
      <p:ext uri="{BB962C8B-B14F-4D97-AF65-F5344CB8AC3E}">
        <p14:creationId xmlns:p14="http://schemas.microsoft.com/office/powerpoint/2010/main" val="232966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EXPERIMENT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543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 to Freeze Prices</a:t>
            </a:r>
          </a:p>
        </p:txBody>
      </p:sp>
      <p:sp>
        <p:nvSpPr>
          <p:cNvPr id="3" name="Content Placeholder 2"/>
          <p:cNvSpPr>
            <a:spLocks noGrp="1"/>
          </p:cNvSpPr>
          <p:nvPr>
            <p:ph idx="1"/>
          </p:nvPr>
        </p:nvSpPr>
        <p:spPr>
          <a:xfrm>
            <a:off x="677334" y="1417983"/>
            <a:ext cx="9791883" cy="4678018"/>
          </a:xfrm>
        </p:spPr>
        <p:txBody>
          <a:bodyPr>
            <a:noAutofit/>
          </a:bodyPr>
          <a:lstStyle/>
          <a:p>
            <a:r>
              <a:rPr lang="en-US" sz="2400" dirty="0"/>
              <a:t>Many airlines have begun offering an opportunity for travelers to freeze ticket prices before committing to a purchase.</a:t>
            </a:r>
          </a:p>
          <a:p>
            <a:pPr lvl="1"/>
            <a:r>
              <a:rPr lang="en-US" sz="2400" dirty="0"/>
              <a:t>United Airlines offers an option, called </a:t>
            </a:r>
            <a:r>
              <a:rPr lang="en-US" sz="2400" i="1" dirty="0" err="1"/>
              <a:t>Farelock</a:t>
            </a:r>
            <a:r>
              <a:rPr lang="en-US" sz="2400" dirty="0"/>
              <a:t>, to freeze a price for one week for a fee of between 5 - 10 US dollars. </a:t>
            </a:r>
          </a:p>
          <a:p>
            <a:pPr lvl="1"/>
            <a:r>
              <a:rPr lang="en-US" sz="2400" dirty="0"/>
              <a:t>KLM offers similar possibilities to lock a fare in for 14 days for 10 – 15 Euro.</a:t>
            </a:r>
          </a:p>
          <a:p>
            <a:r>
              <a:rPr lang="en-US" sz="2400" dirty="0"/>
              <a:t>The mortgage and hotel markets have similar features. Locking in interest rates and free cancelation of reservations.</a:t>
            </a:r>
          </a:p>
          <a:p>
            <a:r>
              <a:rPr lang="en-US" sz="2400" dirty="0"/>
              <a:t>The effect of this option to freeze has not yet been </a:t>
            </a:r>
            <a:r>
              <a:rPr lang="en-US" sz="2400" dirty="0" err="1"/>
              <a:t>analysed</a:t>
            </a:r>
            <a:r>
              <a:rPr lang="en-US" sz="2400" dirty="0"/>
              <a:t> by economists.</a:t>
            </a:r>
          </a:p>
          <a:p>
            <a:r>
              <a:rPr lang="en-US" sz="2400" dirty="0"/>
              <a:t>The focus here is on the economics of price freeze options (not on modeling the airline industry in particular).</a:t>
            </a:r>
          </a:p>
        </p:txBody>
      </p:sp>
    </p:spTree>
    <p:extLst>
      <p:ext uri="{BB962C8B-B14F-4D97-AF65-F5344CB8AC3E}">
        <p14:creationId xmlns:p14="http://schemas.microsoft.com/office/powerpoint/2010/main" val="1213160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55" y="299049"/>
            <a:ext cx="8596668" cy="1320800"/>
          </a:xfrm>
        </p:spPr>
        <p:txBody>
          <a:bodyPr/>
          <a:lstStyle/>
          <a:p>
            <a:r>
              <a:rPr lang="en-US" dirty="0"/>
              <a:t>Previous work</a:t>
            </a:r>
          </a:p>
        </p:txBody>
      </p:sp>
      <p:sp>
        <p:nvSpPr>
          <p:cNvPr id="3" name="Content Placeholder 2"/>
          <p:cNvSpPr>
            <a:spLocks noGrp="1"/>
          </p:cNvSpPr>
          <p:nvPr>
            <p:ph idx="1"/>
          </p:nvPr>
        </p:nvSpPr>
        <p:spPr>
          <a:xfrm>
            <a:off x="935000" y="959449"/>
            <a:ext cx="10400109" cy="3880773"/>
          </a:xfrm>
        </p:spPr>
        <p:txBody>
          <a:bodyPr>
            <a:noAutofit/>
          </a:bodyPr>
          <a:lstStyle/>
          <a:p>
            <a:r>
              <a:rPr lang="en-US" sz="2000" dirty="0"/>
              <a:t>Kahan, Rapoport and Lyle (1967): Varied distributions of offers and observed that this did not have a strong effect on optimality of decisions. Subjects tested in groups searched longer.</a:t>
            </a:r>
          </a:p>
          <a:p>
            <a:r>
              <a:rPr lang="en-US" sz="2000" dirty="0"/>
              <a:t>Rapoport and Tversky (1970): Decisions close to optimal with some early stopping.</a:t>
            </a:r>
          </a:p>
          <a:p>
            <a:r>
              <a:rPr lang="en-US" sz="2000" dirty="0" err="1"/>
              <a:t>Schotter</a:t>
            </a:r>
            <a:r>
              <a:rPr lang="en-US" sz="2000" dirty="0"/>
              <a:t> and Braunstein (1981): Found behavior close to optimal in indefinite horizon, differences between risk averse and risk neutral incentives.</a:t>
            </a:r>
          </a:p>
          <a:p>
            <a:r>
              <a:rPr lang="en-US" sz="2000" dirty="0"/>
              <a:t>Cox and Oaxaca (1989): Finite horizon, behavior close to optimal.</a:t>
            </a:r>
          </a:p>
          <a:p>
            <a:r>
              <a:rPr lang="en-US" sz="2000" dirty="0"/>
              <a:t>Cox and Oaxaca (1992): Reservation wage behavior consistent with risk aversion.</a:t>
            </a:r>
          </a:p>
          <a:p>
            <a:r>
              <a:rPr lang="en-US" sz="2000" dirty="0"/>
              <a:t>Gong and Ramachandran (2007): Shape of payoff function is important.</a:t>
            </a:r>
          </a:p>
          <a:p>
            <a:r>
              <a:rPr lang="en-US" sz="2000" dirty="0" err="1"/>
              <a:t>Weng</a:t>
            </a:r>
            <a:r>
              <a:rPr lang="en-US" sz="2000" dirty="0"/>
              <a:t> et al. (2009): Claim that </a:t>
            </a:r>
            <a:r>
              <a:rPr lang="en-US" sz="2000" dirty="0" err="1"/>
              <a:t>undersearching</a:t>
            </a:r>
            <a:r>
              <a:rPr lang="en-US" sz="2000" dirty="0"/>
              <a:t> is a result of regret and is affected by feedback.</a:t>
            </a:r>
          </a:p>
          <a:p>
            <a:r>
              <a:rPr lang="en-US" sz="2000" dirty="0"/>
              <a:t>Zwick et al., (2003): find </a:t>
            </a:r>
            <a:r>
              <a:rPr lang="en-US" sz="2000" dirty="0" err="1"/>
              <a:t>undersearching</a:t>
            </a:r>
            <a:r>
              <a:rPr lang="en-US" sz="2000" dirty="0"/>
              <a:t> in a secretary problem. </a:t>
            </a:r>
          </a:p>
        </p:txBody>
      </p:sp>
    </p:spTree>
    <p:extLst>
      <p:ext uri="{BB962C8B-B14F-4D97-AF65-F5344CB8AC3E}">
        <p14:creationId xmlns:p14="http://schemas.microsoft.com/office/powerpoint/2010/main" val="223724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experiment</a:t>
            </a:r>
          </a:p>
        </p:txBody>
      </p:sp>
      <p:sp>
        <p:nvSpPr>
          <p:cNvPr id="3" name="Content Placeholder 2"/>
          <p:cNvSpPr>
            <a:spLocks noGrp="1"/>
          </p:cNvSpPr>
          <p:nvPr>
            <p:ph idx="1"/>
          </p:nvPr>
        </p:nvSpPr>
        <p:spPr>
          <a:xfrm>
            <a:off x="677334" y="1577493"/>
            <a:ext cx="8596668" cy="3880773"/>
          </a:xfrm>
        </p:spPr>
        <p:txBody>
          <a:bodyPr>
            <a:noAutofit/>
          </a:bodyPr>
          <a:lstStyle/>
          <a:p>
            <a:r>
              <a:rPr lang="en-US" sz="2400" dirty="0"/>
              <a:t>Subjects were in the role of </a:t>
            </a:r>
            <a:r>
              <a:rPr lang="en-US" sz="2400" i="1" dirty="0"/>
              <a:t>sellers</a:t>
            </a:r>
            <a:r>
              <a:rPr lang="en-US" sz="2400" dirty="0"/>
              <a:t> (as in a labor market setting) rather than buyers.</a:t>
            </a:r>
          </a:p>
          <a:p>
            <a:r>
              <a:rPr lang="en-US" sz="2400" dirty="0"/>
              <a:t>Each round consisted of </a:t>
            </a:r>
            <a:r>
              <a:rPr lang="en-US" sz="2400" i="1" dirty="0"/>
              <a:t>T</a:t>
            </a:r>
            <a:r>
              <a:rPr lang="en-US" sz="2400" dirty="0"/>
              <a:t> stages.</a:t>
            </a:r>
          </a:p>
          <a:p>
            <a:r>
              <a:rPr lang="en-US" sz="2400" dirty="0"/>
              <a:t>Conducted in terms of an experimental currency (70 ECU = $1)</a:t>
            </a:r>
          </a:p>
          <a:p>
            <a:r>
              <a:rPr lang="en-US" sz="2400" dirty="0"/>
              <a:t>Offer were drawn from U[0, 1000] in each stage</a:t>
            </a:r>
          </a:p>
          <a:p>
            <a:r>
              <a:rPr lang="en-US" sz="2400" dirty="0"/>
              <a:t>Search cost </a:t>
            </a:r>
            <a:r>
              <a:rPr lang="en-US" sz="2400" i="1" dirty="0"/>
              <a:t>c</a:t>
            </a:r>
            <a:r>
              <a:rPr lang="en-US" sz="2400" dirty="0"/>
              <a:t> = 10.</a:t>
            </a:r>
          </a:p>
          <a:p>
            <a:r>
              <a:rPr lang="en-US" sz="2400" dirty="0"/>
              <a:t>180 offer sequences (rounds) in each session</a:t>
            </a:r>
          </a:p>
          <a:p>
            <a:endParaRPr lang="en-US" sz="2400" dirty="0"/>
          </a:p>
        </p:txBody>
      </p:sp>
    </p:spTree>
    <p:extLst>
      <p:ext uri="{BB962C8B-B14F-4D97-AF65-F5344CB8AC3E}">
        <p14:creationId xmlns:p14="http://schemas.microsoft.com/office/powerpoint/2010/main" val="276951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Varied time horizon and freeze costs</a:t>
            </a:r>
          </a:p>
        </p:txBody>
      </p:sp>
      <p:sp>
        <p:nvSpPr>
          <p:cNvPr id="3" name="Content Placeholder 2"/>
          <p:cNvSpPr>
            <a:spLocks noGrp="1"/>
          </p:cNvSpPr>
          <p:nvPr>
            <p:ph idx="1"/>
          </p:nvPr>
        </p:nvSpPr>
        <p:spPr/>
        <p:txBody>
          <a:bodyPr>
            <a:normAutofit lnSpcReduction="10000"/>
          </a:bodyPr>
          <a:lstStyle/>
          <a:p>
            <a:r>
              <a:rPr lang="en-US" sz="2400" i="1" dirty="0"/>
              <a:t>T</a:t>
            </a:r>
            <a:r>
              <a:rPr lang="en-US" sz="2400" dirty="0"/>
              <a:t> </a:t>
            </a:r>
            <a:r>
              <a:rPr lang="el-GR" sz="2400" dirty="0"/>
              <a:t>ε</a:t>
            </a:r>
            <a:r>
              <a:rPr lang="en-US" sz="2400" dirty="0"/>
              <a:t> {4, 10}, Short (T4) or Long (T10) Horizon</a:t>
            </a:r>
          </a:p>
          <a:p>
            <a:endParaRPr lang="en-US" sz="2400" dirty="0"/>
          </a:p>
          <a:p>
            <a:r>
              <a:rPr lang="en-US" sz="2400" i="1" dirty="0"/>
              <a:t>f</a:t>
            </a:r>
            <a:r>
              <a:rPr lang="en-US" sz="2400" dirty="0"/>
              <a:t> </a:t>
            </a:r>
            <a:r>
              <a:rPr lang="el-GR" sz="2400" dirty="0"/>
              <a:t>ε</a:t>
            </a:r>
            <a:r>
              <a:rPr lang="en-US" sz="2400" dirty="0"/>
              <a:t> {ꝏ, 10, 40}, No Freezing allowed (NF), Low Freeze Fee (LF), High Freeze Fee (HF)</a:t>
            </a:r>
          </a:p>
          <a:p>
            <a:endParaRPr lang="en-US" sz="2400" dirty="0"/>
          </a:p>
          <a:p>
            <a:r>
              <a:rPr lang="en-US" sz="2400" i="1" dirty="0"/>
              <a:t>T</a:t>
            </a:r>
            <a:r>
              <a:rPr lang="en-US" sz="2400" dirty="0"/>
              <a:t> was varied between subject, </a:t>
            </a:r>
            <a:r>
              <a:rPr lang="en-US" sz="2400" i="1" dirty="0"/>
              <a:t>f</a:t>
            </a:r>
            <a:r>
              <a:rPr lang="en-US" sz="2400" dirty="0"/>
              <a:t> was varied within subject</a:t>
            </a:r>
          </a:p>
          <a:p>
            <a:endParaRPr lang="en-US" sz="2400" dirty="0"/>
          </a:p>
          <a:p>
            <a:r>
              <a:rPr lang="en-US" sz="2400" dirty="0"/>
              <a:t>60 rounds under each of Low Fee (LF), High Fee(HF) and No Freezing (NF), order counterbalanced. </a:t>
            </a:r>
          </a:p>
          <a:p>
            <a:endParaRPr lang="en-US" dirty="0"/>
          </a:p>
        </p:txBody>
      </p:sp>
    </p:spTree>
    <p:extLst>
      <p:ext uri="{BB962C8B-B14F-4D97-AF65-F5344CB8AC3E}">
        <p14:creationId xmlns:p14="http://schemas.microsoft.com/office/powerpoint/2010/main" val="2884547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a:xfrm>
            <a:off x="677334" y="1670258"/>
            <a:ext cx="9495366" cy="4701967"/>
          </a:xfrm>
        </p:spPr>
        <p:txBody>
          <a:bodyPr>
            <a:normAutofit fontScale="85000" lnSpcReduction="20000"/>
          </a:bodyPr>
          <a:lstStyle/>
          <a:p>
            <a:r>
              <a:rPr lang="en-US" sz="3100" dirty="0"/>
              <a:t>177 subjects</a:t>
            </a:r>
          </a:p>
          <a:p>
            <a:r>
              <a:rPr lang="en-US" sz="3100" dirty="0"/>
              <a:t>Conducted at the Economic Science Laboratory at the University of Arizona </a:t>
            </a:r>
          </a:p>
          <a:p>
            <a:r>
              <a:rPr lang="en-US" sz="3100" dirty="0"/>
              <a:t>Used z-tree (</a:t>
            </a:r>
            <a:r>
              <a:rPr lang="en-US" sz="3100" dirty="0" err="1"/>
              <a:t>Fischbacher</a:t>
            </a:r>
            <a:r>
              <a:rPr lang="en-US" sz="3100" dirty="0"/>
              <a:t>, 2007)</a:t>
            </a:r>
          </a:p>
          <a:p>
            <a:r>
              <a:rPr lang="en-US" sz="3100" dirty="0"/>
              <a:t>Two price lists to measure risk aversion administered before main task (simple price list, and a Holt-</a:t>
            </a:r>
            <a:r>
              <a:rPr lang="en-US" sz="3100" dirty="0" err="1"/>
              <a:t>Laury</a:t>
            </a:r>
            <a:r>
              <a:rPr lang="en-US" sz="3100" dirty="0"/>
              <a:t> (2002) task)</a:t>
            </a:r>
          </a:p>
          <a:p>
            <a:r>
              <a:rPr lang="en-US" sz="3100" dirty="0"/>
              <a:t>1 of 182 total tasks counted toward earnings</a:t>
            </a:r>
          </a:p>
          <a:p>
            <a:r>
              <a:rPr lang="en-US" sz="3200" dirty="0"/>
              <a:t>Forced two-minute breaks after 60 and 120 sequences</a:t>
            </a:r>
          </a:p>
          <a:p>
            <a:r>
              <a:rPr lang="en-US" sz="3200" dirty="0"/>
              <a:t>Required to spend at least 60 minutes on the task.</a:t>
            </a:r>
            <a:endParaRPr lang="en-US" sz="3100" dirty="0"/>
          </a:p>
          <a:p>
            <a:r>
              <a:rPr lang="en-US" sz="3100" dirty="0"/>
              <a:t>Perturbed, but nearly identical, sequences used in each of the three 60-period blocks</a:t>
            </a:r>
          </a:p>
          <a:p>
            <a:endParaRPr lang="en-US" dirty="0"/>
          </a:p>
        </p:txBody>
      </p:sp>
    </p:spTree>
    <p:extLst>
      <p:ext uri="{BB962C8B-B14F-4D97-AF65-F5344CB8AC3E}">
        <p14:creationId xmlns:p14="http://schemas.microsoft.com/office/powerpoint/2010/main" val="195351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964431" y="4098406"/>
            <a:ext cx="23175" cy="5800"/>
          </a:xfrm>
          <a:prstGeom prst="rect">
            <a:avLst/>
          </a:prstGeom>
        </p:spPr>
      </p:pic>
      <p:pic>
        <p:nvPicPr>
          <p:cNvPr id="5" name="Picture 4"/>
          <p:cNvPicPr>
            <a:picLocks noChangeAspect="1"/>
          </p:cNvPicPr>
          <p:nvPr/>
        </p:nvPicPr>
        <p:blipFill>
          <a:blip r:embed="rId3"/>
          <a:stretch>
            <a:fillRect/>
          </a:stretch>
        </p:blipFill>
        <p:spPr>
          <a:xfrm rot="5400000">
            <a:off x="2097618" y="-1699131"/>
            <a:ext cx="6673021" cy="10441240"/>
          </a:xfrm>
          <a:prstGeom prst="rect">
            <a:avLst/>
          </a:prstGeom>
        </p:spPr>
      </p:pic>
      <p:sp>
        <p:nvSpPr>
          <p:cNvPr id="3" name="TextBox 2"/>
          <p:cNvSpPr txBox="1"/>
          <p:nvPr/>
        </p:nvSpPr>
        <p:spPr>
          <a:xfrm>
            <a:off x="1656522" y="225287"/>
            <a:ext cx="7023652" cy="769441"/>
          </a:xfrm>
          <a:prstGeom prst="rect">
            <a:avLst/>
          </a:prstGeom>
          <a:noFill/>
        </p:spPr>
        <p:txBody>
          <a:bodyPr wrap="square" rtlCol="0">
            <a:spAutoFit/>
          </a:bodyPr>
          <a:lstStyle/>
          <a:p>
            <a:r>
              <a:rPr lang="en-US" sz="4400" dirty="0"/>
              <a:t>Display as seen by subjects</a:t>
            </a:r>
          </a:p>
        </p:txBody>
      </p:sp>
    </p:spTree>
    <p:extLst>
      <p:ext uri="{BB962C8B-B14F-4D97-AF65-F5344CB8AC3E}">
        <p14:creationId xmlns:p14="http://schemas.microsoft.com/office/powerpoint/2010/main" val="4198976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39" y="365125"/>
            <a:ext cx="9773330" cy="1325563"/>
          </a:xfrm>
        </p:spPr>
        <p:txBody>
          <a:bodyPr>
            <a:normAutofit/>
          </a:bodyPr>
          <a:lstStyle/>
          <a:p>
            <a:r>
              <a:rPr lang="en-US" dirty="0">
                <a:solidFill>
                  <a:schemeClr val="tx1"/>
                </a:solidFill>
              </a:rPr>
              <a:t>Optimal decisions in treatment with T = 10</a:t>
            </a:r>
            <a:br>
              <a:rPr lang="en-US" dirty="0">
                <a:solidFill>
                  <a:schemeClr val="tx1"/>
                </a:solidFill>
              </a:rPr>
            </a:br>
            <a:r>
              <a:rPr lang="en-US" dirty="0">
                <a:solidFill>
                  <a:schemeClr val="tx1"/>
                </a:solidFill>
              </a:rPr>
              <a:t>and no freezing</a:t>
            </a:r>
          </a:p>
        </p:txBody>
      </p:sp>
      <p:sp>
        <p:nvSpPr>
          <p:cNvPr id="5" name="TextBox 4"/>
          <p:cNvSpPr txBox="1"/>
          <p:nvPr/>
        </p:nvSpPr>
        <p:spPr>
          <a:xfrm>
            <a:off x="6244824" y="1987419"/>
            <a:ext cx="6040556" cy="4154984"/>
          </a:xfrm>
          <a:prstGeom prst="rect">
            <a:avLst/>
          </a:prstGeom>
          <a:noFill/>
        </p:spPr>
        <p:txBody>
          <a:bodyPr wrap="square" rtlCol="0">
            <a:spAutoFit/>
          </a:bodyPr>
          <a:lstStyle/>
          <a:p>
            <a:r>
              <a:rPr lang="en-US" sz="2400" dirty="0"/>
              <a:t>Black = Accept </a:t>
            </a:r>
          </a:p>
          <a:p>
            <a:r>
              <a:rPr lang="en-US" sz="2400" dirty="0"/>
              <a:t>White = Reject</a:t>
            </a:r>
          </a:p>
          <a:p>
            <a:endParaRPr lang="en-US" sz="2400" dirty="0"/>
          </a:p>
          <a:p>
            <a:r>
              <a:rPr lang="en-US" sz="2400" dirty="0"/>
              <a:t>High offers are accepted with the reservation price declining over time.</a:t>
            </a:r>
          </a:p>
          <a:p>
            <a:endParaRPr lang="en-US" sz="2400" dirty="0"/>
          </a:p>
          <a:p>
            <a:r>
              <a:rPr lang="en-US" sz="2400" dirty="0"/>
              <a:t>Predictions for T = 4 are those from period T – 3 on.</a:t>
            </a:r>
          </a:p>
          <a:p>
            <a:endParaRPr lang="en-US" sz="2400" dirty="0"/>
          </a:p>
          <a:p>
            <a:r>
              <a:rPr lang="en-US" sz="2400" dirty="0"/>
              <a:t>In period T, accept all offers. </a:t>
            </a:r>
          </a:p>
          <a:p>
            <a:endParaRPr lang="en-US" sz="2400" dirty="0"/>
          </a:p>
        </p:txBody>
      </p:sp>
      <p:pic>
        <p:nvPicPr>
          <p:cNvPr id="14" name="Content Placeholder 13"/>
          <p:cNvPicPr>
            <a:picLocks noGrp="1" noChangeAspect="1"/>
          </p:cNvPicPr>
          <p:nvPr>
            <p:ph idx="1"/>
          </p:nvPr>
        </p:nvPicPr>
        <p:blipFill>
          <a:blip r:embed="rId2"/>
          <a:stretch>
            <a:fillRect/>
          </a:stretch>
        </p:blipFill>
        <p:spPr>
          <a:xfrm>
            <a:off x="949807" y="1633533"/>
            <a:ext cx="5172697" cy="5125076"/>
          </a:xfrm>
          <a:prstGeom prst="rect">
            <a:avLst/>
          </a:prstGeom>
        </p:spPr>
      </p:pic>
      <p:sp>
        <p:nvSpPr>
          <p:cNvPr id="3" name="TextBox 2">
            <a:extLst>
              <a:ext uri="{FF2B5EF4-FFF2-40B4-BE49-F238E27FC236}">
                <a16:creationId xmlns:a16="http://schemas.microsoft.com/office/drawing/2014/main" id="{E6E6441E-778B-4600-9037-7EB1941BCF5B}"/>
              </a:ext>
            </a:extLst>
          </p:cNvPr>
          <p:cNvSpPr txBox="1"/>
          <p:nvPr/>
        </p:nvSpPr>
        <p:spPr>
          <a:xfrm>
            <a:off x="319314" y="2162629"/>
            <a:ext cx="899886" cy="369332"/>
          </a:xfrm>
          <a:prstGeom prst="rect">
            <a:avLst/>
          </a:prstGeom>
          <a:noFill/>
        </p:spPr>
        <p:txBody>
          <a:bodyPr wrap="square" rtlCol="0">
            <a:spAutoFit/>
          </a:bodyPr>
          <a:lstStyle/>
          <a:p>
            <a:r>
              <a:rPr lang="en-US" dirty="0"/>
              <a:t>Offer</a:t>
            </a:r>
          </a:p>
        </p:txBody>
      </p:sp>
      <p:sp>
        <p:nvSpPr>
          <p:cNvPr id="4" name="TextBox 3">
            <a:extLst>
              <a:ext uri="{FF2B5EF4-FFF2-40B4-BE49-F238E27FC236}">
                <a16:creationId xmlns:a16="http://schemas.microsoft.com/office/drawing/2014/main" id="{A2BD46F6-3F0F-4EFE-A835-41B887E952ED}"/>
              </a:ext>
            </a:extLst>
          </p:cNvPr>
          <p:cNvSpPr txBox="1"/>
          <p:nvPr/>
        </p:nvSpPr>
        <p:spPr>
          <a:xfrm>
            <a:off x="4717143" y="6492875"/>
            <a:ext cx="1219200" cy="369332"/>
          </a:xfrm>
          <a:prstGeom prst="rect">
            <a:avLst/>
          </a:prstGeom>
          <a:noFill/>
        </p:spPr>
        <p:txBody>
          <a:bodyPr wrap="square" rtlCol="0">
            <a:spAutoFit/>
          </a:bodyPr>
          <a:lstStyle/>
          <a:p>
            <a:r>
              <a:rPr lang="en-US" dirty="0"/>
              <a:t>Time</a:t>
            </a:r>
          </a:p>
        </p:txBody>
      </p:sp>
    </p:spTree>
    <p:extLst>
      <p:ext uri="{BB962C8B-B14F-4D97-AF65-F5344CB8AC3E}">
        <p14:creationId xmlns:p14="http://schemas.microsoft.com/office/powerpoint/2010/main" val="149210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39" y="365125"/>
            <a:ext cx="9773330" cy="1325563"/>
          </a:xfrm>
        </p:spPr>
        <p:txBody>
          <a:bodyPr>
            <a:normAutofit/>
          </a:bodyPr>
          <a:lstStyle/>
          <a:p>
            <a:r>
              <a:rPr lang="en-US" dirty="0">
                <a:solidFill>
                  <a:schemeClr val="tx1"/>
                </a:solidFill>
              </a:rPr>
              <a:t>Optimal decisions in treatment with T = 10</a:t>
            </a:r>
            <a:br>
              <a:rPr lang="en-US" dirty="0">
                <a:solidFill>
                  <a:schemeClr val="tx1"/>
                </a:solidFill>
              </a:rPr>
            </a:br>
            <a:r>
              <a:rPr lang="en-US" dirty="0">
                <a:solidFill>
                  <a:schemeClr val="tx1"/>
                </a:solidFill>
              </a:rPr>
              <a:t>and no freezing</a:t>
            </a:r>
          </a:p>
        </p:txBody>
      </p:sp>
      <p:sp>
        <p:nvSpPr>
          <p:cNvPr id="5" name="TextBox 4"/>
          <p:cNvSpPr txBox="1"/>
          <p:nvPr/>
        </p:nvSpPr>
        <p:spPr>
          <a:xfrm>
            <a:off x="6244824" y="1987419"/>
            <a:ext cx="6040556" cy="4154984"/>
          </a:xfrm>
          <a:prstGeom prst="rect">
            <a:avLst/>
          </a:prstGeom>
          <a:noFill/>
        </p:spPr>
        <p:txBody>
          <a:bodyPr wrap="square" rtlCol="0">
            <a:spAutoFit/>
          </a:bodyPr>
          <a:lstStyle/>
          <a:p>
            <a:r>
              <a:rPr lang="en-US" sz="2400" dirty="0"/>
              <a:t>Black = Accept </a:t>
            </a:r>
          </a:p>
          <a:p>
            <a:r>
              <a:rPr lang="en-US" sz="2400" dirty="0"/>
              <a:t>White = Reject</a:t>
            </a:r>
          </a:p>
          <a:p>
            <a:endParaRPr lang="en-US" sz="2400" dirty="0"/>
          </a:p>
          <a:p>
            <a:r>
              <a:rPr lang="en-US" sz="2400" dirty="0"/>
              <a:t>High offers are accepted with the reservation price declining over time.</a:t>
            </a:r>
          </a:p>
          <a:p>
            <a:endParaRPr lang="en-US" sz="2400" dirty="0"/>
          </a:p>
          <a:p>
            <a:r>
              <a:rPr lang="en-US" sz="2400" dirty="0"/>
              <a:t>Predictions for T = 4 are those from period T – 3 on.</a:t>
            </a:r>
          </a:p>
          <a:p>
            <a:endParaRPr lang="en-US" sz="2400" dirty="0"/>
          </a:p>
          <a:p>
            <a:r>
              <a:rPr lang="en-US" sz="2400" dirty="0"/>
              <a:t>In period T, accept all offers. </a:t>
            </a:r>
          </a:p>
          <a:p>
            <a:endParaRPr lang="en-US" sz="2400" dirty="0"/>
          </a:p>
        </p:txBody>
      </p:sp>
      <p:pic>
        <p:nvPicPr>
          <p:cNvPr id="14" name="Content Placeholder 13"/>
          <p:cNvPicPr>
            <a:picLocks noGrp="1" noChangeAspect="1"/>
          </p:cNvPicPr>
          <p:nvPr>
            <p:ph idx="1"/>
          </p:nvPr>
        </p:nvPicPr>
        <p:blipFill>
          <a:blip r:embed="rId2"/>
          <a:stretch>
            <a:fillRect/>
          </a:stretch>
        </p:blipFill>
        <p:spPr>
          <a:xfrm>
            <a:off x="949807" y="1633533"/>
            <a:ext cx="5172697" cy="5125076"/>
          </a:xfrm>
          <a:prstGeom prst="rect">
            <a:avLst/>
          </a:prstGeom>
        </p:spPr>
      </p:pic>
      <p:sp>
        <p:nvSpPr>
          <p:cNvPr id="3" name="TextBox 2">
            <a:extLst>
              <a:ext uri="{FF2B5EF4-FFF2-40B4-BE49-F238E27FC236}">
                <a16:creationId xmlns:a16="http://schemas.microsoft.com/office/drawing/2014/main" id="{E6E6441E-778B-4600-9037-7EB1941BCF5B}"/>
              </a:ext>
            </a:extLst>
          </p:cNvPr>
          <p:cNvSpPr txBox="1"/>
          <p:nvPr/>
        </p:nvSpPr>
        <p:spPr>
          <a:xfrm>
            <a:off x="319314" y="2162629"/>
            <a:ext cx="899886" cy="369332"/>
          </a:xfrm>
          <a:prstGeom prst="rect">
            <a:avLst/>
          </a:prstGeom>
          <a:noFill/>
        </p:spPr>
        <p:txBody>
          <a:bodyPr wrap="square" rtlCol="0">
            <a:spAutoFit/>
          </a:bodyPr>
          <a:lstStyle/>
          <a:p>
            <a:r>
              <a:rPr lang="en-US" dirty="0"/>
              <a:t>Offer</a:t>
            </a:r>
          </a:p>
        </p:txBody>
      </p:sp>
      <p:sp>
        <p:nvSpPr>
          <p:cNvPr id="4" name="TextBox 3">
            <a:extLst>
              <a:ext uri="{FF2B5EF4-FFF2-40B4-BE49-F238E27FC236}">
                <a16:creationId xmlns:a16="http://schemas.microsoft.com/office/drawing/2014/main" id="{A2BD46F6-3F0F-4EFE-A835-41B887E952ED}"/>
              </a:ext>
            </a:extLst>
          </p:cNvPr>
          <p:cNvSpPr txBox="1"/>
          <p:nvPr/>
        </p:nvSpPr>
        <p:spPr>
          <a:xfrm>
            <a:off x="4717143" y="6492875"/>
            <a:ext cx="1219200" cy="369332"/>
          </a:xfrm>
          <a:prstGeom prst="rect">
            <a:avLst/>
          </a:prstGeom>
          <a:noFill/>
        </p:spPr>
        <p:txBody>
          <a:bodyPr wrap="square" rtlCol="0">
            <a:spAutoFit/>
          </a:bodyPr>
          <a:lstStyle/>
          <a:p>
            <a:r>
              <a:rPr lang="en-US" dirty="0"/>
              <a:t>Time</a:t>
            </a:r>
          </a:p>
        </p:txBody>
      </p:sp>
      <p:sp>
        <p:nvSpPr>
          <p:cNvPr id="6" name="Rectangle 5">
            <a:extLst>
              <a:ext uri="{FF2B5EF4-FFF2-40B4-BE49-F238E27FC236}">
                <a16:creationId xmlns:a16="http://schemas.microsoft.com/office/drawing/2014/main" id="{9C4E52AD-6E6D-4CCD-899C-3E98347FF0A0}"/>
              </a:ext>
            </a:extLst>
          </p:cNvPr>
          <p:cNvSpPr/>
          <p:nvPr/>
        </p:nvSpPr>
        <p:spPr>
          <a:xfrm>
            <a:off x="1499811" y="1770743"/>
            <a:ext cx="2946400" cy="4371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17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5026" y="4877414"/>
            <a:ext cx="1048603" cy="1048603"/>
          </a:xfrm>
          <a:prstGeom prst="rect">
            <a:avLst/>
          </a:prstGeom>
        </p:spPr>
      </p:pic>
      <p:sp>
        <p:nvSpPr>
          <p:cNvPr id="2" name="Title 1"/>
          <p:cNvSpPr>
            <a:spLocks noGrp="1"/>
          </p:cNvSpPr>
          <p:nvPr>
            <p:ph type="title"/>
          </p:nvPr>
        </p:nvSpPr>
        <p:spPr>
          <a:xfrm>
            <a:off x="5424834" y="552450"/>
            <a:ext cx="6229350" cy="1320800"/>
          </a:xfrm>
        </p:spPr>
        <p:txBody>
          <a:bodyPr/>
          <a:lstStyle/>
          <a:p>
            <a:r>
              <a:rPr lang="en-US" dirty="0">
                <a:solidFill>
                  <a:schemeClr val="tx1"/>
                </a:solidFill>
              </a:rPr>
              <a:t>Optimal decisions: T = 10, Freezing option available</a:t>
            </a:r>
          </a:p>
        </p:txBody>
      </p:sp>
      <p:sp>
        <p:nvSpPr>
          <p:cNvPr id="8" name="Rectangle 7"/>
          <p:cNvSpPr/>
          <p:nvPr/>
        </p:nvSpPr>
        <p:spPr>
          <a:xfrm>
            <a:off x="5424834" y="3192020"/>
            <a:ext cx="6923129" cy="4093428"/>
          </a:xfrm>
          <a:prstGeom prst="rect">
            <a:avLst/>
          </a:prstGeom>
        </p:spPr>
        <p:txBody>
          <a:bodyPr wrap="square">
            <a:spAutoFit/>
          </a:bodyPr>
          <a:lstStyle/>
          <a:p>
            <a:r>
              <a:rPr lang="en-US" sz="2800" dirty="0"/>
              <a:t>Freezing is increasingly likely over time, and when the fee is lower.</a:t>
            </a:r>
          </a:p>
          <a:p>
            <a:endParaRPr lang="en-US" sz="2800" dirty="0"/>
          </a:p>
          <a:p>
            <a:r>
              <a:rPr lang="en-US" sz="2800" dirty="0"/>
              <a:t>Acceptance is increasingly likely over time, and when the freezing fee is higher</a:t>
            </a:r>
          </a:p>
          <a:p>
            <a:endParaRPr lang="en-US" sz="2800" dirty="0"/>
          </a:p>
          <a:p>
            <a:r>
              <a:rPr lang="en-US" sz="2800" dirty="0"/>
              <a:t>Rejection less likely over time, and when fee is lower</a:t>
            </a:r>
          </a:p>
          <a:p>
            <a:endParaRPr lang="en-US" dirty="0"/>
          </a:p>
          <a:p>
            <a:endParaRPr lang="en-US" dirty="0"/>
          </a:p>
        </p:txBody>
      </p:sp>
      <p:pic>
        <p:nvPicPr>
          <p:cNvPr id="9" name="Picture 8"/>
          <p:cNvPicPr>
            <a:picLocks noChangeAspect="1"/>
          </p:cNvPicPr>
          <p:nvPr/>
        </p:nvPicPr>
        <p:blipFill>
          <a:blip r:embed="rId3"/>
          <a:stretch>
            <a:fillRect/>
          </a:stretch>
        </p:blipFill>
        <p:spPr>
          <a:xfrm>
            <a:off x="758058" y="-90762"/>
            <a:ext cx="4666776" cy="6908314"/>
          </a:xfrm>
          <a:prstGeom prst="rect">
            <a:avLst/>
          </a:prstGeom>
        </p:spPr>
      </p:pic>
      <p:sp>
        <p:nvSpPr>
          <p:cNvPr id="10" name="Rectangle 9"/>
          <p:cNvSpPr/>
          <p:nvPr/>
        </p:nvSpPr>
        <p:spPr>
          <a:xfrm>
            <a:off x="5286375" y="2070970"/>
            <a:ext cx="2085975" cy="923330"/>
          </a:xfrm>
          <a:prstGeom prst="rect">
            <a:avLst/>
          </a:prstGeom>
        </p:spPr>
        <p:txBody>
          <a:bodyPr wrap="square">
            <a:spAutoFit/>
          </a:bodyPr>
          <a:lstStyle/>
          <a:p>
            <a:r>
              <a:rPr lang="en-US" dirty="0"/>
              <a:t>Black = Accept</a:t>
            </a:r>
          </a:p>
          <a:p>
            <a:r>
              <a:rPr lang="en-US" dirty="0"/>
              <a:t>Gray = Freeze </a:t>
            </a:r>
          </a:p>
          <a:p>
            <a:r>
              <a:rPr lang="en-US" dirty="0"/>
              <a:t>White = Reject</a:t>
            </a:r>
          </a:p>
        </p:txBody>
      </p:sp>
      <p:sp>
        <p:nvSpPr>
          <p:cNvPr id="11" name="TextBox 10">
            <a:extLst>
              <a:ext uri="{FF2B5EF4-FFF2-40B4-BE49-F238E27FC236}">
                <a16:creationId xmlns:a16="http://schemas.microsoft.com/office/drawing/2014/main" id="{13CE1AD2-1438-492F-A97D-36C975695191}"/>
              </a:ext>
            </a:extLst>
          </p:cNvPr>
          <p:cNvSpPr txBox="1"/>
          <p:nvPr/>
        </p:nvSpPr>
        <p:spPr>
          <a:xfrm>
            <a:off x="1007950" y="3786226"/>
            <a:ext cx="899886" cy="369332"/>
          </a:xfrm>
          <a:prstGeom prst="rect">
            <a:avLst/>
          </a:prstGeom>
          <a:noFill/>
        </p:spPr>
        <p:txBody>
          <a:bodyPr wrap="square" rtlCol="0">
            <a:spAutoFit/>
          </a:bodyPr>
          <a:lstStyle/>
          <a:p>
            <a:r>
              <a:rPr lang="en-US" dirty="0"/>
              <a:t>Offer</a:t>
            </a:r>
          </a:p>
        </p:txBody>
      </p:sp>
      <p:sp>
        <p:nvSpPr>
          <p:cNvPr id="12" name="TextBox 11">
            <a:extLst>
              <a:ext uri="{FF2B5EF4-FFF2-40B4-BE49-F238E27FC236}">
                <a16:creationId xmlns:a16="http://schemas.microsoft.com/office/drawing/2014/main" id="{1F0E032C-93CE-47C1-A2FD-AD60D58675D7}"/>
              </a:ext>
            </a:extLst>
          </p:cNvPr>
          <p:cNvSpPr txBox="1"/>
          <p:nvPr/>
        </p:nvSpPr>
        <p:spPr>
          <a:xfrm>
            <a:off x="1007950" y="552450"/>
            <a:ext cx="899886" cy="369332"/>
          </a:xfrm>
          <a:prstGeom prst="rect">
            <a:avLst/>
          </a:prstGeom>
          <a:noFill/>
        </p:spPr>
        <p:txBody>
          <a:bodyPr wrap="square" rtlCol="0">
            <a:spAutoFit/>
          </a:bodyPr>
          <a:lstStyle/>
          <a:p>
            <a:r>
              <a:rPr lang="en-US" dirty="0"/>
              <a:t>Offer</a:t>
            </a:r>
          </a:p>
        </p:txBody>
      </p:sp>
      <p:sp>
        <p:nvSpPr>
          <p:cNvPr id="13" name="TextBox 12">
            <a:extLst>
              <a:ext uri="{FF2B5EF4-FFF2-40B4-BE49-F238E27FC236}">
                <a16:creationId xmlns:a16="http://schemas.microsoft.com/office/drawing/2014/main" id="{9C85F525-F29A-4DCB-906B-CC6454B0E4D4}"/>
              </a:ext>
            </a:extLst>
          </p:cNvPr>
          <p:cNvSpPr txBox="1"/>
          <p:nvPr/>
        </p:nvSpPr>
        <p:spPr>
          <a:xfrm>
            <a:off x="4341646" y="6362414"/>
            <a:ext cx="1219200" cy="369332"/>
          </a:xfrm>
          <a:prstGeom prst="rect">
            <a:avLst/>
          </a:prstGeom>
          <a:noFill/>
        </p:spPr>
        <p:txBody>
          <a:bodyPr wrap="square" rtlCol="0">
            <a:spAutoFit/>
          </a:bodyPr>
          <a:lstStyle/>
          <a:p>
            <a:r>
              <a:rPr lang="en-US" dirty="0"/>
              <a:t>Time</a:t>
            </a:r>
          </a:p>
        </p:txBody>
      </p:sp>
      <p:sp>
        <p:nvSpPr>
          <p:cNvPr id="14" name="TextBox 13">
            <a:extLst>
              <a:ext uri="{FF2B5EF4-FFF2-40B4-BE49-F238E27FC236}">
                <a16:creationId xmlns:a16="http://schemas.microsoft.com/office/drawing/2014/main" id="{E66D6452-4B8E-44BD-A113-7123D75B0A3C}"/>
              </a:ext>
            </a:extLst>
          </p:cNvPr>
          <p:cNvSpPr txBox="1"/>
          <p:nvPr/>
        </p:nvSpPr>
        <p:spPr>
          <a:xfrm>
            <a:off x="4318000" y="3101196"/>
            <a:ext cx="1219200" cy="369332"/>
          </a:xfrm>
          <a:prstGeom prst="rect">
            <a:avLst/>
          </a:prstGeom>
          <a:noFill/>
        </p:spPr>
        <p:txBody>
          <a:bodyPr wrap="square" rtlCol="0">
            <a:spAutoFit/>
          </a:bodyPr>
          <a:lstStyle/>
          <a:p>
            <a:r>
              <a:rPr lang="en-US" dirty="0"/>
              <a:t>Time</a:t>
            </a:r>
          </a:p>
        </p:txBody>
      </p:sp>
      <p:sp>
        <p:nvSpPr>
          <p:cNvPr id="3" name="Content Placeholder 2">
            <a:extLst>
              <a:ext uri="{FF2B5EF4-FFF2-40B4-BE49-F238E27FC236}">
                <a16:creationId xmlns:a16="http://schemas.microsoft.com/office/drawing/2014/main" id="{48095155-06FB-4FCF-AEC5-402AB9E2362A}"/>
              </a:ext>
            </a:extLst>
          </p:cNvPr>
          <p:cNvSpPr>
            <a:spLocks noGrp="1"/>
          </p:cNvSpPr>
          <p:nvPr>
            <p:ph idx="1"/>
          </p:nvPr>
        </p:nvSpPr>
        <p:spPr/>
        <p:txBody>
          <a:bodyPr/>
          <a:lstStyle/>
          <a:p>
            <a:endParaRPr lang="en-US"/>
          </a:p>
        </p:txBody>
      </p:sp>
      <p:pic>
        <p:nvPicPr>
          <p:cNvPr id="15" name="Content Placeholder 5">
            <a:extLst>
              <a:ext uri="{FF2B5EF4-FFF2-40B4-BE49-F238E27FC236}">
                <a16:creationId xmlns:a16="http://schemas.microsoft.com/office/drawing/2014/main" id="{7547603F-4628-4CE8-AFD8-7C7122835BA0}"/>
              </a:ext>
            </a:extLst>
          </p:cNvPr>
          <p:cNvPicPr>
            <a:picLocks noChangeAspect="1"/>
          </p:cNvPicPr>
          <p:nvPr/>
        </p:nvPicPr>
        <p:blipFill>
          <a:blip r:embed="rId4"/>
          <a:stretch>
            <a:fillRect/>
          </a:stretch>
        </p:blipFill>
        <p:spPr>
          <a:xfrm>
            <a:off x="-83329" y="1603699"/>
            <a:ext cx="1091279" cy="1042506"/>
          </a:xfrm>
          <a:prstGeom prst="rect">
            <a:avLst/>
          </a:prstGeom>
        </p:spPr>
      </p:pic>
    </p:spTree>
    <p:extLst>
      <p:ext uri="{BB962C8B-B14F-4D97-AF65-F5344CB8AC3E}">
        <p14:creationId xmlns:p14="http://schemas.microsoft.com/office/powerpoint/2010/main" val="1301826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Predictions: Search length, Freezing Usage</a:t>
            </a:r>
          </a:p>
        </p:txBody>
      </p:sp>
      <p:sp>
        <p:nvSpPr>
          <p:cNvPr id="5" name="TextBox 4"/>
          <p:cNvSpPr txBox="1"/>
          <p:nvPr/>
        </p:nvSpPr>
        <p:spPr>
          <a:xfrm>
            <a:off x="8130284" y="1595053"/>
            <a:ext cx="3970514" cy="5170646"/>
          </a:xfrm>
          <a:prstGeom prst="rect">
            <a:avLst/>
          </a:prstGeom>
          <a:noFill/>
        </p:spPr>
        <p:txBody>
          <a:bodyPr wrap="square" rtlCol="0">
            <a:spAutoFit/>
          </a:bodyPr>
          <a:lstStyle/>
          <a:p>
            <a:r>
              <a:rPr lang="en-US" sz="2400" dirty="0"/>
              <a:t>Search length is increased by lower freeze costs, and longer horizon.</a:t>
            </a:r>
          </a:p>
          <a:p>
            <a:endParaRPr lang="en-US" sz="2400" dirty="0"/>
          </a:p>
          <a:p>
            <a:r>
              <a:rPr lang="en-US" sz="2400" dirty="0"/>
              <a:t>Freezing usage is increased by lower freeze costs, and a shorter horizon.</a:t>
            </a:r>
          </a:p>
          <a:p>
            <a:endParaRPr lang="en-US" sz="2400" dirty="0"/>
          </a:p>
          <a:p>
            <a:r>
              <a:rPr lang="en-US" sz="2400" dirty="0"/>
              <a:t>Earnings are increased by availability of freezing (if horizon is short),  lower freeze costs and a longer horizon.</a:t>
            </a:r>
          </a:p>
          <a:p>
            <a:endParaRPr lang="en-US" dirty="0"/>
          </a:p>
        </p:txBody>
      </p:sp>
      <p:sp>
        <p:nvSpPr>
          <p:cNvPr id="3" name="Rectangle 2"/>
          <p:cNvSpPr/>
          <p:nvPr/>
        </p:nvSpPr>
        <p:spPr>
          <a:xfrm>
            <a:off x="5908399" y="2031191"/>
            <a:ext cx="904875" cy="4127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7334" y="3299791"/>
            <a:ext cx="555118" cy="1179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073EDF-2688-4FB0-88ED-6C465FCC8EF1}"/>
              </a:ext>
            </a:extLst>
          </p:cNvPr>
          <p:cNvPicPr>
            <a:picLocks noChangeAspect="1"/>
          </p:cNvPicPr>
          <p:nvPr/>
        </p:nvPicPr>
        <p:blipFill>
          <a:blip r:embed="rId2"/>
          <a:stretch>
            <a:fillRect/>
          </a:stretch>
        </p:blipFill>
        <p:spPr>
          <a:xfrm>
            <a:off x="428733" y="2312609"/>
            <a:ext cx="7103420" cy="3347962"/>
          </a:xfrm>
          <a:prstGeom prst="rect">
            <a:avLst/>
          </a:prstGeom>
        </p:spPr>
      </p:pic>
      <p:sp>
        <p:nvSpPr>
          <p:cNvPr id="7" name="Content Placeholder 6">
            <a:extLst>
              <a:ext uri="{FF2B5EF4-FFF2-40B4-BE49-F238E27FC236}">
                <a16:creationId xmlns:a16="http://schemas.microsoft.com/office/drawing/2014/main" id="{B596AB14-C010-445F-8B41-E079031279D6}"/>
              </a:ext>
            </a:extLst>
          </p:cNvPr>
          <p:cNvSpPr>
            <a:spLocks noGrp="1"/>
          </p:cNvSpPr>
          <p:nvPr>
            <p:ph idx="1"/>
          </p:nvPr>
        </p:nvSpPr>
        <p:spPr>
          <a:xfrm>
            <a:off x="677334" y="2160590"/>
            <a:ext cx="8596668" cy="1139202"/>
          </a:xfrm>
        </p:spPr>
        <p:txBody>
          <a:bodyPr/>
          <a:lstStyle/>
          <a:p>
            <a:endParaRPr lang="en-US" dirty="0"/>
          </a:p>
        </p:txBody>
      </p:sp>
    </p:spTree>
    <p:extLst>
      <p:ext uri="{BB962C8B-B14F-4D97-AF65-F5344CB8AC3E}">
        <p14:creationId xmlns:p14="http://schemas.microsoft.com/office/powerpoint/2010/main" val="419308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idx="1"/>
          </p:nvPr>
        </p:nvSpPr>
        <p:spPr>
          <a:xfrm>
            <a:off x="677334" y="2160589"/>
            <a:ext cx="10918318" cy="3880773"/>
          </a:xfrm>
        </p:spPr>
        <p:txBody>
          <a:bodyPr>
            <a:normAutofit/>
          </a:bodyPr>
          <a:lstStyle/>
          <a:p>
            <a:r>
              <a:rPr lang="en-US" sz="2800" dirty="0"/>
              <a:t>H1: Search length is shorter when </a:t>
            </a:r>
            <a:r>
              <a:rPr lang="en-US" sz="2800" i="1" dirty="0"/>
              <a:t>f</a:t>
            </a:r>
            <a:r>
              <a:rPr lang="en-US" sz="2800" dirty="0"/>
              <a:t> is greater and </a:t>
            </a:r>
            <a:r>
              <a:rPr lang="en-US" sz="2800" i="1" dirty="0"/>
              <a:t>T</a:t>
            </a:r>
            <a:r>
              <a:rPr lang="en-US" sz="2800" dirty="0"/>
              <a:t> is smaller.</a:t>
            </a:r>
          </a:p>
          <a:p>
            <a:r>
              <a:rPr lang="en-US" sz="2800" dirty="0"/>
              <a:t>H2: Freezing is less frequent when </a:t>
            </a:r>
            <a:r>
              <a:rPr lang="en-US" sz="2800" i="1" dirty="0"/>
              <a:t>f</a:t>
            </a:r>
            <a:r>
              <a:rPr lang="en-US" sz="2800" dirty="0"/>
              <a:t> is greater and </a:t>
            </a:r>
            <a:r>
              <a:rPr lang="en-US" sz="2800" i="1" dirty="0"/>
              <a:t>T</a:t>
            </a:r>
            <a:r>
              <a:rPr lang="en-US" sz="2800" dirty="0"/>
              <a:t> is greater.</a:t>
            </a:r>
          </a:p>
          <a:p>
            <a:pPr lvl="1"/>
            <a:r>
              <a:rPr lang="en-US" sz="2400" dirty="0"/>
              <a:t>The second part of the prediction is a stringent test of the model.</a:t>
            </a:r>
          </a:p>
          <a:p>
            <a:r>
              <a:rPr lang="en-US" sz="2800" dirty="0"/>
              <a:t>H3: Individuals employ the optimal RR-DRR strategy</a:t>
            </a:r>
          </a:p>
          <a:p>
            <a:endParaRPr lang="en-US" sz="2800" dirty="0"/>
          </a:p>
          <a:p>
            <a:r>
              <a:rPr lang="en-US" sz="2800" dirty="0"/>
              <a:t>These are all predictions of the model.</a:t>
            </a:r>
          </a:p>
          <a:p>
            <a:endParaRPr lang="en-US" dirty="0"/>
          </a:p>
          <a:p>
            <a:endParaRPr lang="en-US" dirty="0"/>
          </a:p>
        </p:txBody>
      </p:sp>
    </p:spTree>
    <p:extLst>
      <p:ext uri="{BB962C8B-B14F-4D97-AF65-F5344CB8AC3E}">
        <p14:creationId xmlns:p14="http://schemas.microsoft.com/office/powerpoint/2010/main" val="294755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723966" cy="1320800"/>
          </a:xfrm>
        </p:spPr>
        <p:txBody>
          <a:bodyPr/>
          <a:lstStyle/>
          <a:p>
            <a:r>
              <a:rPr lang="en-US" dirty="0"/>
              <a:t>Air France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593" y="1409700"/>
            <a:ext cx="10830804" cy="4924425"/>
          </a:xfrm>
        </p:spPr>
      </p:pic>
    </p:spTree>
    <p:extLst>
      <p:ext uri="{BB962C8B-B14F-4D97-AF65-F5344CB8AC3E}">
        <p14:creationId xmlns:p14="http://schemas.microsoft.com/office/powerpoint/2010/main" val="49984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5603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Average search length, by treatment</a:t>
            </a:r>
          </a:p>
        </p:txBody>
      </p:sp>
      <p:sp>
        <p:nvSpPr>
          <p:cNvPr id="5" name="TextBox 4"/>
          <p:cNvSpPr txBox="1"/>
          <p:nvPr/>
        </p:nvSpPr>
        <p:spPr>
          <a:xfrm>
            <a:off x="6400800" y="1425135"/>
            <a:ext cx="5676181" cy="3416320"/>
          </a:xfrm>
          <a:prstGeom prst="rect">
            <a:avLst/>
          </a:prstGeom>
          <a:noFill/>
        </p:spPr>
        <p:txBody>
          <a:bodyPr wrap="square" rtlCol="0">
            <a:spAutoFit/>
          </a:bodyPr>
          <a:lstStyle/>
          <a:p>
            <a:r>
              <a:rPr lang="en-US" sz="2400" dirty="0"/>
              <a:t>Search length longer with:</a:t>
            </a:r>
          </a:p>
          <a:p>
            <a:r>
              <a:rPr lang="en-US" sz="2400" dirty="0"/>
              <a:t>	- Possibility of freezing (H1 +)</a:t>
            </a:r>
          </a:p>
          <a:p>
            <a:r>
              <a:rPr lang="en-US" sz="2400" dirty="0"/>
              <a:t>	- Lower Freeze Fee (H1 +)</a:t>
            </a:r>
          </a:p>
          <a:p>
            <a:r>
              <a:rPr lang="en-US" sz="2400" dirty="0"/>
              <a:t>	- Longer Horizon (H1 +)</a:t>
            </a:r>
          </a:p>
          <a:p>
            <a:endParaRPr lang="en-US" dirty="0"/>
          </a:p>
          <a:p>
            <a:r>
              <a:rPr lang="en-US" dirty="0"/>
              <a:t>	</a:t>
            </a:r>
            <a:r>
              <a:rPr lang="en-US" sz="2400" dirty="0"/>
              <a:t>Search length shorter than 	predicted except for T4NF, T4HF </a:t>
            </a:r>
          </a:p>
          <a:p>
            <a:endParaRPr lang="en-US" dirty="0"/>
          </a:p>
          <a:p>
            <a:endParaRPr lang="en-US" dirty="0"/>
          </a:p>
          <a:p>
            <a:endParaRPr lang="en-US" dirty="0"/>
          </a:p>
        </p:txBody>
      </p:sp>
      <p:sp>
        <p:nvSpPr>
          <p:cNvPr id="6" name="Rectangle 5"/>
          <p:cNvSpPr/>
          <p:nvPr/>
        </p:nvSpPr>
        <p:spPr>
          <a:xfrm>
            <a:off x="6543675" y="2451652"/>
            <a:ext cx="652255" cy="1086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CBAA870A-D33D-42DF-8E2D-E092AC1B0B17}"/>
              </a:ext>
            </a:extLst>
          </p:cNvPr>
          <p:cNvPicPr>
            <a:picLocks noGrp="1" noChangeAspect="1"/>
          </p:cNvPicPr>
          <p:nvPr>
            <p:ph idx="1"/>
          </p:nvPr>
        </p:nvPicPr>
        <p:blipFill>
          <a:blip r:embed="rId2"/>
          <a:stretch>
            <a:fillRect/>
          </a:stretch>
        </p:blipFill>
        <p:spPr>
          <a:xfrm>
            <a:off x="239681" y="2240879"/>
            <a:ext cx="6956249" cy="4181150"/>
          </a:xfrm>
          <a:prstGeom prst="rect">
            <a:avLst/>
          </a:prstGeom>
        </p:spPr>
      </p:pic>
    </p:spTree>
    <p:extLst>
      <p:ext uri="{BB962C8B-B14F-4D97-AF65-F5344CB8AC3E}">
        <p14:creationId xmlns:p14="http://schemas.microsoft.com/office/powerpoint/2010/main" val="182819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763223" cy="1320800"/>
          </a:xfrm>
        </p:spPr>
        <p:txBody>
          <a:bodyPr>
            <a:normAutofit fontScale="90000"/>
          </a:bodyPr>
          <a:lstStyle/>
          <a:p>
            <a:r>
              <a:rPr lang="en-US" dirty="0"/>
              <a:t>Freezing usage and acceptance of frozen offers</a:t>
            </a:r>
          </a:p>
        </p:txBody>
      </p:sp>
      <p:sp>
        <p:nvSpPr>
          <p:cNvPr id="7" name="TextBox 6"/>
          <p:cNvSpPr txBox="1"/>
          <p:nvPr/>
        </p:nvSpPr>
        <p:spPr>
          <a:xfrm>
            <a:off x="8519887" y="267975"/>
            <a:ext cx="3627706" cy="3785652"/>
          </a:xfrm>
          <a:prstGeom prst="rect">
            <a:avLst/>
          </a:prstGeom>
          <a:noFill/>
        </p:spPr>
        <p:txBody>
          <a:bodyPr wrap="square" rtlCol="0">
            <a:spAutoFit/>
          </a:bodyPr>
          <a:lstStyle/>
          <a:p>
            <a:r>
              <a:rPr lang="en-US" sz="2000" dirty="0"/>
              <a:t>Freezing is more common when:</a:t>
            </a:r>
          </a:p>
          <a:p>
            <a:r>
              <a:rPr lang="en-US" sz="2000" dirty="0"/>
              <a:t>- Freezing is cheaper (H2 +)</a:t>
            </a:r>
          </a:p>
          <a:p>
            <a:r>
              <a:rPr lang="en-US" sz="2000" dirty="0"/>
              <a:t>- The horizon is short (H2 +)</a:t>
            </a:r>
          </a:p>
          <a:p>
            <a:endParaRPr lang="en-US" sz="2000" dirty="0"/>
          </a:p>
          <a:p>
            <a:r>
              <a:rPr lang="en-US" sz="2000" dirty="0"/>
              <a:t>Less freezing than predicted by model</a:t>
            </a:r>
          </a:p>
          <a:p>
            <a:endParaRPr lang="en-US" sz="2000" dirty="0"/>
          </a:p>
          <a:p>
            <a:r>
              <a:rPr lang="en-US" sz="2000" dirty="0"/>
              <a:t>Those frozen offers that are accepted tend to be accepted in the last stage in T4, but not T10.</a:t>
            </a:r>
          </a:p>
        </p:txBody>
      </p:sp>
      <p:graphicFrame>
        <p:nvGraphicFramePr>
          <p:cNvPr id="9" name="Content Placeholder 8">
            <a:extLst>
              <a:ext uri="{FF2B5EF4-FFF2-40B4-BE49-F238E27FC236}">
                <a16:creationId xmlns:a16="http://schemas.microsoft.com/office/drawing/2014/main" id="{98856741-5616-4904-9BB2-A63C78AB2AFD}"/>
              </a:ext>
            </a:extLst>
          </p:cNvPr>
          <p:cNvGraphicFramePr>
            <a:graphicFrameLocks noGrp="1"/>
          </p:cNvGraphicFramePr>
          <p:nvPr>
            <p:ph idx="1"/>
            <p:extLst>
              <p:ext uri="{D42A27DB-BD31-4B8C-83A1-F6EECF244321}">
                <p14:modId xmlns:p14="http://schemas.microsoft.com/office/powerpoint/2010/main" val="3438421202"/>
              </p:ext>
            </p:extLst>
          </p:nvPr>
        </p:nvGraphicFramePr>
        <p:xfrm>
          <a:off x="44407" y="2628399"/>
          <a:ext cx="8475480" cy="3961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332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97" y="291505"/>
            <a:ext cx="8596668" cy="1320800"/>
          </a:xfrm>
        </p:spPr>
        <p:txBody>
          <a:bodyPr/>
          <a:lstStyle/>
          <a:p>
            <a:r>
              <a:rPr lang="en-US" dirty="0"/>
              <a:t>Earnings</a:t>
            </a:r>
          </a:p>
        </p:txBody>
      </p:sp>
      <p:sp>
        <p:nvSpPr>
          <p:cNvPr id="3" name="TextBox 2"/>
          <p:cNvSpPr txBox="1"/>
          <p:nvPr/>
        </p:nvSpPr>
        <p:spPr>
          <a:xfrm>
            <a:off x="7292605" y="131862"/>
            <a:ext cx="4783827" cy="5509200"/>
          </a:xfrm>
          <a:prstGeom prst="rect">
            <a:avLst/>
          </a:prstGeom>
          <a:noFill/>
        </p:spPr>
        <p:txBody>
          <a:bodyPr wrap="square" rtlCol="0">
            <a:spAutoFit/>
          </a:bodyPr>
          <a:lstStyle/>
          <a:p>
            <a:r>
              <a:rPr lang="en-US" sz="2000" dirty="0"/>
              <a:t>Earnings are greater when freezing is available than in its absence when horizon is short.</a:t>
            </a:r>
          </a:p>
          <a:p>
            <a:endParaRPr lang="en-US" sz="2000" dirty="0"/>
          </a:p>
          <a:p>
            <a:r>
              <a:rPr lang="en-US" sz="2000" dirty="0"/>
              <a:t>Earnings are greater when freezing is cheaper when the horizon is short.</a:t>
            </a:r>
          </a:p>
          <a:p>
            <a:endParaRPr lang="en-US" sz="2000" dirty="0"/>
          </a:p>
          <a:p>
            <a:r>
              <a:rPr lang="en-US" sz="2000" dirty="0"/>
              <a:t>No effect of freeze cost when horizon is long.</a:t>
            </a:r>
          </a:p>
          <a:p>
            <a:endParaRPr lang="en-US" sz="2000" dirty="0"/>
          </a:p>
          <a:p>
            <a:r>
              <a:rPr lang="en-US" sz="2000" dirty="0"/>
              <a:t>Earnings are greater when the horizon is long than when it is short.</a:t>
            </a:r>
          </a:p>
          <a:p>
            <a:endParaRPr lang="en-US" sz="2000" dirty="0"/>
          </a:p>
          <a:p>
            <a:r>
              <a:rPr lang="en-US" sz="2000" dirty="0"/>
              <a:t>Earnings are quite close to the optimum</a:t>
            </a:r>
          </a:p>
          <a:p>
            <a:endParaRPr lang="en-US" dirty="0"/>
          </a:p>
          <a:p>
            <a:endParaRPr lang="en-US" dirty="0"/>
          </a:p>
          <a:p>
            <a:endParaRPr lang="en-US" dirty="0"/>
          </a:p>
          <a:p>
            <a:endParaRPr lang="en-US" dirty="0"/>
          </a:p>
        </p:txBody>
      </p:sp>
      <p:sp>
        <p:nvSpPr>
          <p:cNvPr id="7" name="Rectangle 6"/>
          <p:cNvSpPr/>
          <p:nvPr/>
        </p:nvSpPr>
        <p:spPr>
          <a:xfrm>
            <a:off x="6229350" y="2076035"/>
            <a:ext cx="642938" cy="100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80591" y="1060174"/>
            <a:ext cx="649357" cy="55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4A2A5D1-5A91-4C50-854D-7B7DCA0AA994}"/>
              </a:ext>
            </a:extLst>
          </p:cNvPr>
          <p:cNvSpPr>
            <a:spLocks noGrp="1"/>
          </p:cNvSpPr>
          <p:nvPr>
            <p:ph idx="1"/>
          </p:nvPr>
        </p:nvSpPr>
        <p:spPr>
          <a:xfrm>
            <a:off x="450391" y="1943609"/>
            <a:ext cx="10151347" cy="4429057"/>
          </a:xfrm>
        </p:spPr>
        <p:txBody>
          <a:bodyPr/>
          <a:lstStyle/>
          <a:p>
            <a:pPr marL="0" indent="0">
              <a:buNone/>
            </a:pPr>
            <a:r>
              <a:rPr lang="en-US" dirty="0"/>
              <a:t> </a:t>
            </a:r>
          </a:p>
        </p:txBody>
      </p:sp>
      <p:pic>
        <p:nvPicPr>
          <p:cNvPr id="4" name="Picture 3">
            <a:extLst>
              <a:ext uri="{FF2B5EF4-FFF2-40B4-BE49-F238E27FC236}">
                <a16:creationId xmlns:a16="http://schemas.microsoft.com/office/drawing/2014/main" id="{28DC614A-CC2F-49F1-AD5E-CFE6CB84E4AA}"/>
              </a:ext>
            </a:extLst>
          </p:cNvPr>
          <p:cNvPicPr>
            <a:picLocks noChangeAspect="1"/>
          </p:cNvPicPr>
          <p:nvPr/>
        </p:nvPicPr>
        <p:blipFill>
          <a:blip r:embed="rId2"/>
          <a:stretch>
            <a:fillRect/>
          </a:stretch>
        </p:blipFill>
        <p:spPr>
          <a:xfrm>
            <a:off x="605897" y="2709764"/>
            <a:ext cx="6686708" cy="4019138"/>
          </a:xfrm>
          <a:prstGeom prst="rect">
            <a:avLst/>
          </a:prstGeom>
        </p:spPr>
      </p:pic>
    </p:spTree>
    <p:extLst>
      <p:ext uri="{BB962C8B-B14F-4D97-AF65-F5344CB8AC3E}">
        <p14:creationId xmlns:p14="http://schemas.microsoft.com/office/powerpoint/2010/main" val="182072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1" y="142875"/>
            <a:ext cx="10509779" cy="1320800"/>
          </a:xfrm>
        </p:spPr>
        <p:txBody>
          <a:bodyPr/>
          <a:lstStyle/>
          <a:p>
            <a:r>
              <a:rPr lang="en-US" dirty="0"/>
              <a:t>Do people use RR strategies? No Freezing treatments, stage 1 behavior</a:t>
            </a:r>
          </a:p>
        </p:txBody>
      </p:sp>
      <p:sp>
        <p:nvSpPr>
          <p:cNvPr id="5" name="Rectangle 4"/>
          <p:cNvSpPr/>
          <p:nvPr/>
        </p:nvSpPr>
        <p:spPr>
          <a:xfrm>
            <a:off x="1117332" y="4368038"/>
            <a:ext cx="9629775" cy="1200329"/>
          </a:xfrm>
          <a:prstGeom prst="rect">
            <a:avLst/>
          </a:prstGeom>
        </p:spPr>
        <p:txBody>
          <a:bodyPr wrap="square">
            <a:spAutoFit/>
          </a:bodyPr>
          <a:lstStyle/>
          <a:p>
            <a:r>
              <a:rPr lang="en-US" dirty="0"/>
              <a:t>Strong differences between behavior above and below optimal threshold.</a:t>
            </a:r>
          </a:p>
          <a:p>
            <a:endParaRPr lang="en-US" dirty="0"/>
          </a:p>
          <a:p>
            <a:r>
              <a:rPr lang="en-US" dirty="0"/>
              <a:t>Modestly more acceptances than predicted under T = 10.</a:t>
            </a:r>
          </a:p>
          <a:p>
            <a:endParaRPr lang="en-US" dirty="0"/>
          </a:p>
        </p:txBody>
      </p:sp>
      <p:sp>
        <p:nvSpPr>
          <p:cNvPr id="6" name="TextBox 5"/>
          <p:cNvSpPr txBox="1"/>
          <p:nvPr/>
        </p:nvSpPr>
        <p:spPr>
          <a:xfrm>
            <a:off x="1628775" y="5423283"/>
            <a:ext cx="3243263" cy="646331"/>
          </a:xfrm>
          <a:prstGeom prst="rect">
            <a:avLst/>
          </a:prstGeom>
          <a:noFill/>
        </p:spPr>
        <p:txBody>
          <a:bodyPr wrap="square" rtlCol="0">
            <a:spAutoFit/>
          </a:bodyPr>
          <a:lstStyle/>
          <a:p>
            <a:r>
              <a:rPr lang="en-US" dirty="0"/>
              <a:t>Fitted threshold = 666</a:t>
            </a:r>
          </a:p>
          <a:p>
            <a:r>
              <a:rPr lang="en-US" dirty="0"/>
              <a:t>Theoretical prediction = 675  </a:t>
            </a:r>
          </a:p>
        </p:txBody>
      </p:sp>
      <p:sp>
        <p:nvSpPr>
          <p:cNvPr id="7" name="TextBox 6"/>
          <p:cNvSpPr txBox="1"/>
          <p:nvPr/>
        </p:nvSpPr>
        <p:spPr>
          <a:xfrm>
            <a:off x="6422014" y="5423282"/>
            <a:ext cx="3243263" cy="646331"/>
          </a:xfrm>
          <a:prstGeom prst="rect">
            <a:avLst/>
          </a:prstGeom>
          <a:noFill/>
        </p:spPr>
        <p:txBody>
          <a:bodyPr wrap="square" rtlCol="0">
            <a:spAutoFit/>
          </a:bodyPr>
          <a:lstStyle/>
          <a:p>
            <a:r>
              <a:rPr lang="en-US" dirty="0"/>
              <a:t>Fitted threshold = 771, </a:t>
            </a:r>
          </a:p>
          <a:p>
            <a:r>
              <a:rPr lang="en-US" dirty="0"/>
              <a:t>Theoretical prediction = 806  </a:t>
            </a:r>
          </a:p>
        </p:txBody>
      </p:sp>
      <p:sp>
        <p:nvSpPr>
          <p:cNvPr id="3" name="TextBox 2"/>
          <p:cNvSpPr txBox="1"/>
          <p:nvPr/>
        </p:nvSpPr>
        <p:spPr>
          <a:xfrm>
            <a:off x="677331" y="6267450"/>
            <a:ext cx="8987946" cy="369332"/>
          </a:xfrm>
          <a:prstGeom prst="rect">
            <a:avLst/>
          </a:prstGeom>
          <a:noFill/>
        </p:spPr>
        <p:txBody>
          <a:bodyPr wrap="square" rtlCol="0">
            <a:spAutoFit/>
          </a:bodyPr>
          <a:lstStyle/>
          <a:p>
            <a:r>
              <a:rPr lang="en-US" dirty="0"/>
              <a:t>Fitted function </a:t>
            </a:r>
            <a:r>
              <a:rPr lang="en-US" i="1" dirty="0"/>
              <a:t>l</a:t>
            </a:r>
            <a:r>
              <a:rPr lang="en-US" dirty="0"/>
              <a:t>{</a:t>
            </a:r>
            <a:r>
              <a:rPr lang="en-US" i="1" dirty="0" err="1"/>
              <a:t>x</a:t>
            </a:r>
            <a:r>
              <a:rPr lang="en-US" dirty="0" err="1"/>
              <a:t>;</a:t>
            </a:r>
            <a:r>
              <a:rPr lang="en-US" i="1" dirty="0" err="1"/>
              <a:t>m,k</a:t>
            </a:r>
            <a:r>
              <a:rPr lang="en-US" dirty="0"/>
              <a:t>) = [1 + </a:t>
            </a:r>
            <a:r>
              <a:rPr lang="en-US" dirty="0" err="1"/>
              <a:t>exp</a:t>
            </a:r>
            <a:r>
              <a:rPr lang="en-US" dirty="0"/>
              <a:t>(-</a:t>
            </a:r>
            <a:r>
              <a:rPr lang="en-US" i="1" dirty="0"/>
              <a:t>k</a:t>
            </a:r>
            <a:r>
              <a:rPr lang="en-US" dirty="0"/>
              <a:t>(</a:t>
            </a:r>
            <a:r>
              <a:rPr lang="en-US" i="1" dirty="0"/>
              <a:t>x</a:t>
            </a:r>
            <a:r>
              <a:rPr lang="en-US" dirty="0"/>
              <a:t> – </a:t>
            </a:r>
            <a:r>
              <a:rPr lang="en-US" i="1" dirty="0"/>
              <a:t>m</a:t>
            </a:r>
            <a:r>
              <a:rPr lang="en-US" dirty="0"/>
              <a:t>))]</a:t>
            </a:r>
            <a:r>
              <a:rPr lang="en-US" baseline="30000" dirty="0"/>
              <a:t>-1</a:t>
            </a:r>
            <a:r>
              <a:rPr lang="en-US" dirty="0"/>
              <a:t>  </a:t>
            </a:r>
            <a:r>
              <a:rPr lang="en-US" i="1" dirty="0"/>
              <a:t>m</a:t>
            </a:r>
            <a:r>
              <a:rPr lang="en-US" dirty="0"/>
              <a:t> = midpoint, </a:t>
            </a:r>
            <a:r>
              <a:rPr lang="en-US" i="1" dirty="0"/>
              <a:t>k</a:t>
            </a:r>
            <a:r>
              <a:rPr lang="en-US" dirty="0"/>
              <a:t> = curvature</a:t>
            </a:r>
            <a:r>
              <a:rPr lang="en-US" baseline="30000" dirty="0"/>
              <a:t> </a:t>
            </a:r>
          </a:p>
        </p:txBody>
      </p:sp>
      <p:pic>
        <p:nvPicPr>
          <p:cNvPr id="9" name="Content Placeholder 8"/>
          <p:cNvPicPr>
            <a:picLocks noGrp="1" noChangeAspect="1"/>
          </p:cNvPicPr>
          <p:nvPr>
            <p:ph idx="1"/>
          </p:nvPr>
        </p:nvPicPr>
        <p:blipFill>
          <a:blip r:embed="rId2"/>
          <a:stretch>
            <a:fillRect/>
          </a:stretch>
        </p:blipFill>
        <p:spPr>
          <a:xfrm>
            <a:off x="552367" y="1570008"/>
            <a:ext cx="9228429" cy="2677245"/>
          </a:xfrm>
          <a:prstGeom prst="rect">
            <a:avLst/>
          </a:prstGeom>
        </p:spPr>
      </p:pic>
      <p:cxnSp>
        <p:nvCxnSpPr>
          <p:cNvPr id="8" name="Straight Connector 7">
            <a:extLst>
              <a:ext uri="{FF2B5EF4-FFF2-40B4-BE49-F238E27FC236}">
                <a16:creationId xmlns:a16="http://schemas.microsoft.com/office/drawing/2014/main" id="{3D3D9DB1-9E28-46FC-9193-662C7C947F6E}"/>
              </a:ext>
            </a:extLst>
          </p:cNvPr>
          <p:cNvCxnSpPr/>
          <p:nvPr/>
        </p:nvCxnSpPr>
        <p:spPr>
          <a:xfrm flipV="1">
            <a:off x="3962400" y="1881809"/>
            <a:ext cx="0" cy="1842052"/>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DF3EC24-1513-4BE5-8E48-328CB9067BAB}"/>
              </a:ext>
            </a:extLst>
          </p:cNvPr>
          <p:cNvSpPr/>
          <p:nvPr/>
        </p:nvSpPr>
        <p:spPr>
          <a:xfrm>
            <a:off x="4426857" y="2235200"/>
            <a:ext cx="159636" cy="1433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75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43" y="247650"/>
            <a:ext cx="10095441" cy="1320800"/>
          </a:xfrm>
        </p:spPr>
        <p:txBody>
          <a:bodyPr/>
          <a:lstStyle/>
          <a:p>
            <a:r>
              <a:rPr lang="en-US" dirty="0"/>
              <a:t>Low Freeze Fee treatments, stage 1 behavior</a:t>
            </a:r>
          </a:p>
        </p:txBody>
      </p:sp>
      <p:sp>
        <p:nvSpPr>
          <p:cNvPr id="5" name="TextBox 4"/>
          <p:cNvSpPr txBox="1"/>
          <p:nvPr/>
        </p:nvSpPr>
        <p:spPr>
          <a:xfrm>
            <a:off x="1235413" y="4257156"/>
            <a:ext cx="4552544" cy="646331"/>
          </a:xfrm>
          <a:prstGeom prst="rect">
            <a:avLst/>
          </a:prstGeom>
          <a:noFill/>
        </p:spPr>
        <p:txBody>
          <a:bodyPr wrap="square" rtlCol="0">
            <a:spAutoFit/>
          </a:bodyPr>
          <a:lstStyle/>
          <a:p>
            <a:r>
              <a:rPr lang="en-US" dirty="0"/>
              <a:t>Fitted </a:t>
            </a:r>
            <a:r>
              <a:rPr lang="en-US" dirty="0" err="1"/>
              <a:t>acc</a:t>
            </a:r>
            <a:r>
              <a:rPr lang="en-US" dirty="0"/>
              <a:t> threshold = 768, </a:t>
            </a:r>
            <a:r>
              <a:rPr lang="en-US" dirty="0" err="1"/>
              <a:t>pred</a:t>
            </a:r>
            <a:r>
              <a:rPr lang="en-US" dirty="0"/>
              <a:t> = 834</a:t>
            </a:r>
          </a:p>
          <a:p>
            <a:r>
              <a:rPr lang="en-US" dirty="0"/>
              <a:t>Fitted freeze threshold = 512, </a:t>
            </a:r>
            <a:r>
              <a:rPr lang="en-US" dirty="0" err="1"/>
              <a:t>pred</a:t>
            </a:r>
            <a:r>
              <a:rPr lang="en-US" dirty="0"/>
              <a:t> = 502 </a:t>
            </a:r>
          </a:p>
        </p:txBody>
      </p:sp>
      <p:sp>
        <p:nvSpPr>
          <p:cNvPr id="6" name="TextBox 5"/>
          <p:cNvSpPr txBox="1"/>
          <p:nvPr/>
        </p:nvSpPr>
        <p:spPr>
          <a:xfrm>
            <a:off x="6361889" y="4248387"/>
            <a:ext cx="4471695" cy="646331"/>
          </a:xfrm>
          <a:prstGeom prst="rect">
            <a:avLst/>
          </a:prstGeom>
          <a:noFill/>
        </p:spPr>
        <p:txBody>
          <a:bodyPr wrap="square" rtlCol="0">
            <a:spAutoFit/>
          </a:bodyPr>
          <a:lstStyle/>
          <a:p>
            <a:r>
              <a:rPr lang="en-US" dirty="0"/>
              <a:t>Fitted acc. threshold = 808, </a:t>
            </a:r>
            <a:r>
              <a:rPr lang="en-US" dirty="0" err="1"/>
              <a:t>pred</a:t>
            </a:r>
            <a:r>
              <a:rPr lang="en-US" dirty="0"/>
              <a:t> = 846</a:t>
            </a:r>
          </a:p>
          <a:p>
            <a:r>
              <a:rPr lang="en-US" dirty="0"/>
              <a:t>Fitted freeze threshold = 770, </a:t>
            </a:r>
            <a:r>
              <a:rPr lang="en-US" dirty="0" err="1"/>
              <a:t>pred</a:t>
            </a:r>
            <a:r>
              <a:rPr lang="en-US" dirty="0"/>
              <a:t> = 743 </a:t>
            </a:r>
          </a:p>
        </p:txBody>
      </p:sp>
      <p:sp>
        <p:nvSpPr>
          <p:cNvPr id="7" name="Rectangle 6"/>
          <p:cNvSpPr/>
          <p:nvPr/>
        </p:nvSpPr>
        <p:spPr>
          <a:xfrm>
            <a:off x="1956242" y="5533537"/>
            <a:ext cx="7659245" cy="1200329"/>
          </a:xfrm>
          <a:prstGeom prst="rect">
            <a:avLst/>
          </a:prstGeom>
        </p:spPr>
        <p:txBody>
          <a:bodyPr wrap="square">
            <a:spAutoFit/>
          </a:bodyPr>
          <a:lstStyle/>
          <a:p>
            <a:r>
              <a:rPr lang="en-US" dirty="0"/>
              <a:t>Acceptance behavior: observed threshold lower than predicted.</a:t>
            </a:r>
          </a:p>
          <a:p>
            <a:endParaRPr lang="en-US" dirty="0"/>
          </a:p>
          <a:p>
            <a:r>
              <a:rPr lang="en-US" dirty="0"/>
              <a:t>Freezing peaks in predicted range.</a:t>
            </a:r>
          </a:p>
          <a:p>
            <a:endParaRPr lang="en-US" dirty="0"/>
          </a:p>
        </p:txBody>
      </p:sp>
      <p:sp>
        <p:nvSpPr>
          <p:cNvPr id="8" name="TextBox 7"/>
          <p:cNvSpPr txBox="1"/>
          <p:nvPr/>
        </p:nvSpPr>
        <p:spPr>
          <a:xfrm>
            <a:off x="1496481" y="4918596"/>
            <a:ext cx="8987946" cy="369332"/>
          </a:xfrm>
          <a:prstGeom prst="rect">
            <a:avLst/>
          </a:prstGeom>
          <a:noFill/>
        </p:spPr>
        <p:txBody>
          <a:bodyPr wrap="square" rtlCol="0">
            <a:spAutoFit/>
          </a:bodyPr>
          <a:lstStyle/>
          <a:p>
            <a:r>
              <a:rPr lang="en-US" dirty="0"/>
              <a:t>Fitted function </a:t>
            </a:r>
            <a:r>
              <a:rPr lang="en-US" i="1" dirty="0"/>
              <a:t>l</a:t>
            </a:r>
            <a:r>
              <a:rPr lang="en-US" dirty="0"/>
              <a:t>{</a:t>
            </a:r>
            <a:r>
              <a:rPr lang="en-US" i="1" dirty="0" err="1"/>
              <a:t>x</a:t>
            </a:r>
            <a:r>
              <a:rPr lang="en-US" dirty="0" err="1"/>
              <a:t>;</a:t>
            </a:r>
            <a:r>
              <a:rPr lang="en-US" i="1" dirty="0" err="1"/>
              <a:t>m,k</a:t>
            </a:r>
            <a:r>
              <a:rPr lang="en-US" dirty="0"/>
              <a:t>) = [1 + </a:t>
            </a:r>
            <a:r>
              <a:rPr lang="en-US" dirty="0" err="1"/>
              <a:t>exp</a:t>
            </a:r>
            <a:r>
              <a:rPr lang="en-US" dirty="0"/>
              <a:t>(-</a:t>
            </a:r>
            <a:r>
              <a:rPr lang="en-US" i="1" dirty="0"/>
              <a:t>k</a:t>
            </a:r>
            <a:r>
              <a:rPr lang="en-US" dirty="0"/>
              <a:t>(</a:t>
            </a:r>
            <a:r>
              <a:rPr lang="en-US" i="1" dirty="0"/>
              <a:t>x</a:t>
            </a:r>
            <a:r>
              <a:rPr lang="en-US" dirty="0"/>
              <a:t> – </a:t>
            </a:r>
            <a:r>
              <a:rPr lang="en-US" i="1" dirty="0"/>
              <a:t>m</a:t>
            </a:r>
            <a:r>
              <a:rPr lang="en-US" dirty="0"/>
              <a:t>))]</a:t>
            </a:r>
            <a:r>
              <a:rPr lang="en-US" baseline="30000" dirty="0"/>
              <a:t>-1</a:t>
            </a:r>
            <a:r>
              <a:rPr lang="en-US" dirty="0"/>
              <a:t>  </a:t>
            </a:r>
            <a:r>
              <a:rPr lang="en-US" i="1" dirty="0"/>
              <a:t>m</a:t>
            </a:r>
            <a:r>
              <a:rPr lang="en-US" dirty="0"/>
              <a:t> = midpoint, </a:t>
            </a:r>
            <a:r>
              <a:rPr lang="en-US" i="1" dirty="0"/>
              <a:t>k</a:t>
            </a:r>
            <a:r>
              <a:rPr lang="en-US" dirty="0"/>
              <a:t> = curvature</a:t>
            </a:r>
            <a:r>
              <a:rPr lang="en-US" baseline="30000" dirty="0"/>
              <a:t> </a:t>
            </a:r>
          </a:p>
        </p:txBody>
      </p:sp>
      <p:pic>
        <p:nvPicPr>
          <p:cNvPr id="10" name="Content Placeholder 8"/>
          <p:cNvPicPr>
            <a:picLocks noGrp="1" noChangeAspect="1"/>
          </p:cNvPicPr>
          <p:nvPr>
            <p:ph idx="1"/>
          </p:nvPr>
        </p:nvPicPr>
        <p:blipFill>
          <a:blip r:embed="rId2"/>
          <a:stretch>
            <a:fillRect/>
          </a:stretch>
        </p:blipFill>
        <p:spPr>
          <a:xfrm>
            <a:off x="604260" y="1084894"/>
            <a:ext cx="10073264" cy="3049458"/>
          </a:xfrm>
          <a:prstGeom prst="rect">
            <a:avLst/>
          </a:prstGeom>
        </p:spPr>
      </p:pic>
    </p:spTree>
    <p:extLst>
      <p:ext uri="{BB962C8B-B14F-4D97-AF65-F5344CB8AC3E}">
        <p14:creationId xmlns:p14="http://schemas.microsoft.com/office/powerpoint/2010/main" val="2418385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81141" cy="1320800"/>
          </a:xfrm>
        </p:spPr>
        <p:txBody>
          <a:bodyPr/>
          <a:lstStyle/>
          <a:p>
            <a:r>
              <a:rPr lang="en-US" dirty="0"/>
              <a:t>High Freeze Fee treatments: stage 1 behavior</a:t>
            </a:r>
          </a:p>
        </p:txBody>
      </p:sp>
      <p:sp>
        <p:nvSpPr>
          <p:cNvPr id="5" name="TextBox 4"/>
          <p:cNvSpPr txBox="1"/>
          <p:nvPr/>
        </p:nvSpPr>
        <p:spPr>
          <a:xfrm>
            <a:off x="1321933" y="4172780"/>
            <a:ext cx="4543846" cy="646331"/>
          </a:xfrm>
          <a:prstGeom prst="rect">
            <a:avLst/>
          </a:prstGeom>
          <a:noFill/>
        </p:spPr>
        <p:txBody>
          <a:bodyPr wrap="square" rtlCol="0">
            <a:spAutoFit/>
          </a:bodyPr>
          <a:lstStyle/>
          <a:p>
            <a:r>
              <a:rPr lang="en-US" dirty="0"/>
              <a:t>Fitted acc. threshold = 745, </a:t>
            </a:r>
            <a:r>
              <a:rPr lang="en-US" dirty="0" err="1"/>
              <a:t>pred</a:t>
            </a:r>
            <a:r>
              <a:rPr lang="en-US" dirty="0"/>
              <a:t> = 765</a:t>
            </a:r>
          </a:p>
          <a:p>
            <a:r>
              <a:rPr lang="en-US" dirty="0"/>
              <a:t>Fitted </a:t>
            </a:r>
            <a:r>
              <a:rPr lang="en-US" dirty="0" err="1"/>
              <a:t>freez</a:t>
            </a:r>
            <a:r>
              <a:rPr lang="en-US" dirty="0"/>
              <a:t>. threshold = 591, </a:t>
            </a:r>
            <a:r>
              <a:rPr lang="en-US" dirty="0" err="1"/>
              <a:t>pred</a:t>
            </a:r>
            <a:r>
              <a:rPr lang="en-US" dirty="0"/>
              <a:t> = 602</a:t>
            </a:r>
          </a:p>
        </p:txBody>
      </p:sp>
      <p:sp>
        <p:nvSpPr>
          <p:cNvPr id="6" name="TextBox 5"/>
          <p:cNvSpPr txBox="1"/>
          <p:nvPr/>
        </p:nvSpPr>
        <p:spPr>
          <a:xfrm>
            <a:off x="6753225" y="4206828"/>
            <a:ext cx="4200120" cy="646331"/>
          </a:xfrm>
          <a:prstGeom prst="rect">
            <a:avLst/>
          </a:prstGeom>
          <a:noFill/>
        </p:spPr>
        <p:txBody>
          <a:bodyPr wrap="square" rtlCol="0">
            <a:spAutoFit/>
          </a:bodyPr>
          <a:lstStyle/>
          <a:p>
            <a:r>
              <a:rPr lang="en-US" dirty="0"/>
              <a:t>Fitted </a:t>
            </a:r>
            <a:r>
              <a:rPr lang="en-US" dirty="0" err="1"/>
              <a:t>acc</a:t>
            </a:r>
            <a:r>
              <a:rPr lang="en-US" dirty="0"/>
              <a:t> threshold = 782, </a:t>
            </a:r>
            <a:r>
              <a:rPr lang="en-US" dirty="0" err="1"/>
              <a:t>pred</a:t>
            </a:r>
            <a:r>
              <a:rPr lang="en-US" dirty="0"/>
              <a:t> = 811 </a:t>
            </a:r>
          </a:p>
          <a:p>
            <a:r>
              <a:rPr lang="en-US" dirty="0"/>
              <a:t>No freezing predicted</a:t>
            </a:r>
          </a:p>
        </p:txBody>
      </p:sp>
      <p:sp>
        <p:nvSpPr>
          <p:cNvPr id="7" name="Rectangle 6"/>
          <p:cNvSpPr/>
          <p:nvPr/>
        </p:nvSpPr>
        <p:spPr>
          <a:xfrm>
            <a:off x="1161971" y="5200122"/>
            <a:ext cx="10449458" cy="1908215"/>
          </a:xfrm>
          <a:prstGeom prst="rect">
            <a:avLst/>
          </a:prstGeom>
        </p:spPr>
        <p:txBody>
          <a:bodyPr wrap="square">
            <a:spAutoFit/>
          </a:bodyPr>
          <a:lstStyle/>
          <a:p>
            <a:r>
              <a:rPr lang="en-US" sz="2000" dirty="0"/>
              <a:t>Some degree of </a:t>
            </a:r>
            <a:r>
              <a:rPr lang="en-US" sz="2000" dirty="0" err="1"/>
              <a:t>undersearching</a:t>
            </a:r>
            <a:r>
              <a:rPr lang="en-US" sz="2000" dirty="0"/>
              <a:t>. Acceptance threshold is modestly lower than predicted.</a:t>
            </a:r>
          </a:p>
          <a:p>
            <a:endParaRPr lang="en-US" sz="2000" dirty="0"/>
          </a:p>
          <a:p>
            <a:r>
              <a:rPr lang="en-US" sz="2000" dirty="0"/>
              <a:t>Estimated freezing threshold as predicted.</a:t>
            </a:r>
          </a:p>
          <a:p>
            <a:endParaRPr lang="en-US" sz="2000" dirty="0"/>
          </a:p>
          <a:p>
            <a:r>
              <a:rPr lang="en-US" sz="2000" dirty="0"/>
              <a:t>However, considerable failure to freeze when optimal.</a:t>
            </a:r>
          </a:p>
          <a:p>
            <a:endParaRPr lang="en-US" dirty="0"/>
          </a:p>
        </p:txBody>
      </p:sp>
      <p:sp>
        <p:nvSpPr>
          <p:cNvPr id="8" name="TextBox 7"/>
          <p:cNvSpPr txBox="1"/>
          <p:nvPr/>
        </p:nvSpPr>
        <p:spPr>
          <a:xfrm>
            <a:off x="1321933" y="4789968"/>
            <a:ext cx="8987946" cy="369332"/>
          </a:xfrm>
          <a:prstGeom prst="rect">
            <a:avLst/>
          </a:prstGeom>
          <a:noFill/>
        </p:spPr>
        <p:txBody>
          <a:bodyPr wrap="square" rtlCol="0">
            <a:spAutoFit/>
          </a:bodyPr>
          <a:lstStyle/>
          <a:p>
            <a:r>
              <a:rPr lang="en-US" dirty="0"/>
              <a:t>Fitted function </a:t>
            </a:r>
            <a:r>
              <a:rPr lang="en-US" i="1" dirty="0"/>
              <a:t>l</a:t>
            </a:r>
            <a:r>
              <a:rPr lang="en-US" dirty="0"/>
              <a:t>{</a:t>
            </a:r>
            <a:r>
              <a:rPr lang="en-US" i="1" dirty="0" err="1"/>
              <a:t>x</a:t>
            </a:r>
            <a:r>
              <a:rPr lang="en-US" dirty="0" err="1"/>
              <a:t>;</a:t>
            </a:r>
            <a:r>
              <a:rPr lang="en-US" i="1" dirty="0" err="1"/>
              <a:t>m,k</a:t>
            </a:r>
            <a:r>
              <a:rPr lang="en-US" dirty="0"/>
              <a:t>) = [1 + </a:t>
            </a:r>
            <a:r>
              <a:rPr lang="en-US" dirty="0" err="1"/>
              <a:t>exp</a:t>
            </a:r>
            <a:r>
              <a:rPr lang="en-US" dirty="0"/>
              <a:t>(-</a:t>
            </a:r>
            <a:r>
              <a:rPr lang="en-US" i="1" dirty="0"/>
              <a:t>k</a:t>
            </a:r>
            <a:r>
              <a:rPr lang="en-US" dirty="0"/>
              <a:t>(</a:t>
            </a:r>
            <a:r>
              <a:rPr lang="en-US" i="1" dirty="0"/>
              <a:t>x</a:t>
            </a:r>
            <a:r>
              <a:rPr lang="en-US" dirty="0"/>
              <a:t> – </a:t>
            </a:r>
            <a:r>
              <a:rPr lang="en-US" i="1" dirty="0"/>
              <a:t>m</a:t>
            </a:r>
            <a:r>
              <a:rPr lang="en-US" dirty="0"/>
              <a:t>))]</a:t>
            </a:r>
            <a:r>
              <a:rPr lang="en-US" baseline="30000" dirty="0"/>
              <a:t>-1</a:t>
            </a:r>
            <a:r>
              <a:rPr lang="en-US" dirty="0"/>
              <a:t>  </a:t>
            </a:r>
            <a:r>
              <a:rPr lang="en-US" i="1" dirty="0"/>
              <a:t>m</a:t>
            </a:r>
            <a:r>
              <a:rPr lang="en-US" dirty="0"/>
              <a:t> = midpoint, </a:t>
            </a:r>
            <a:r>
              <a:rPr lang="en-US" i="1" dirty="0"/>
              <a:t>k</a:t>
            </a:r>
            <a:r>
              <a:rPr lang="en-US" dirty="0"/>
              <a:t> = curvature</a:t>
            </a:r>
            <a:r>
              <a:rPr lang="en-US" baseline="30000" dirty="0"/>
              <a:t> </a:t>
            </a:r>
          </a:p>
        </p:txBody>
      </p:sp>
      <p:sp>
        <p:nvSpPr>
          <p:cNvPr id="3" name="Content Placeholder 2"/>
          <p:cNvSpPr>
            <a:spLocks noGrp="1"/>
          </p:cNvSpPr>
          <p:nvPr>
            <p:ph idx="1"/>
          </p:nvPr>
        </p:nvSpPr>
        <p:spPr>
          <a:xfrm>
            <a:off x="677334" y="2160590"/>
            <a:ext cx="7435534" cy="858980"/>
          </a:xfrm>
        </p:spPr>
        <p:txBody>
          <a:bodyPr/>
          <a:lstStyle/>
          <a:p>
            <a:r>
              <a:rPr lang="en-US" dirty="0"/>
              <a:t>Ac</a:t>
            </a:r>
          </a:p>
        </p:txBody>
      </p:sp>
      <p:pic>
        <p:nvPicPr>
          <p:cNvPr id="4" name="Picture 3"/>
          <p:cNvPicPr>
            <a:picLocks noChangeAspect="1"/>
          </p:cNvPicPr>
          <p:nvPr/>
        </p:nvPicPr>
        <p:blipFill>
          <a:blip r:embed="rId2"/>
          <a:stretch>
            <a:fillRect/>
          </a:stretch>
        </p:blipFill>
        <p:spPr>
          <a:xfrm>
            <a:off x="644257" y="1399727"/>
            <a:ext cx="9665622" cy="2806473"/>
          </a:xfrm>
          <a:prstGeom prst="rect">
            <a:avLst/>
          </a:prstGeom>
        </p:spPr>
      </p:pic>
    </p:spTree>
    <p:extLst>
      <p:ext uri="{BB962C8B-B14F-4D97-AF65-F5344CB8AC3E}">
        <p14:creationId xmlns:p14="http://schemas.microsoft.com/office/powerpoint/2010/main" val="3929519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Hypotheses </a:t>
            </a:r>
          </a:p>
        </p:txBody>
      </p:sp>
      <p:sp>
        <p:nvSpPr>
          <p:cNvPr id="3" name="Content Placeholder 2"/>
          <p:cNvSpPr>
            <a:spLocks noGrp="1"/>
          </p:cNvSpPr>
          <p:nvPr>
            <p:ph idx="1"/>
          </p:nvPr>
        </p:nvSpPr>
        <p:spPr>
          <a:xfrm>
            <a:off x="677333" y="2160589"/>
            <a:ext cx="9155779" cy="4240211"/>
          </a:xfrm>
        </p:spPr>
        <p:txBody>
          <a:bodyPr>
            <a:normAutofit/>
          </a:bodyPr>
          <a:lstStyle/>
          <a:p>
            <a:r>
              <a:rPr lang="en-US" sz="2800" dirty="0"/>
              <a:t>H1: Search length is shorter when </a:t>
            </a:r>
            <a:r>
              <a:rPr lang="en-US" sz="2800" i="1" dirty="0"/>
              <a:t>f</a:t>
            </a:r>
            <a:r>
              <a:rPr lang="en-US" sz="2800" dirty="0"/>
              <a:t> is greater and </a:t>
            </a:r>
            <a:r>
              <a:rPr lang="en-US" sz="2800" i="1" dirty="0"/>
              <a:t>T</a:t>
            </a:r>
            <a:r>
              <a:rPr lang="en-US" sz="2800" dirty="0"/>
              <a:t> is smaller. </a:t>
            </a:r>
            <a:r>
              <a:rPr lang="en-US" sz="2800" dirty="0">
                <a:solidFill>
                  <a:schemeClr val="accent6"/>
                </a:solidFill>
              </a:rPr>
              <a:t>STRONGLY SUPPORTED</a:t>
            </a:r>
          </a:p>
          <a:p>
            <a:r>
              <a:rPr lang="en-US" sz="2800" dirty="0"/>
              <a:t>H2: Freezing is less frequent when </a:t>
            </a:r>
            <a:r>
              <a:rPr lang="en-US" sz="2800" i="1" dirty="0"/>
              <a:t>f</a:t>
            </a:r>
            <a:r>
              <a:rPr lang="en-US" sz="2800" dirty="0"/>
              <a:t> is greater and </a:t>
            </a:r>
            <a:r>
              <a:rPr lang="en-US" sz="2800" i="1" dirty="0"/>
              <a:t>T</a:t>
            </a:r>
            <a:r>
              <a:rPr lang="en-US" sz="2800" dirty="0"/>
              <a:t> is greater. </a:t>
            </a:r>
            <a:r>
              <a:rPr lang="en-US" sz="2800" dirty="0">
                <a:solidFill>
                  <a:schemeClr val="accent6"/>
                </a:solidFill>
              </a:rPr>
              <a:t>STRONGLY SUPPORTED</a:t>
            </a:r>
          </a:p>
          <a:p>
            <a:r>
              <a:rPr lang="en-US" sz="2800" dirty="0"/>
              <a:t>H3: Individuals employ the optimal RR-DRR strategy </a:t>
            </a:r>
            <a:r>
              <a:rPr lang="en-US" sz="2800" dirty="0">
                <a:solidFill>
                  <a:srgbClr val="FFC000"/>
                </a:solidFill>
              </a:rPr>
              <a:t>MIXED SUPPORT</a:t>
            </a:r>
          </a:p>
          <a:p>
            <a:endParaRPr lang="en-US" dirty="0"/>
          </a:p>
          <a:p>
            <a:pPr marL="0" indent="0">
              <a:buNone/>
            </a:pPr>
            <a:endParaRPr lang="en-US" dirty="0"/>
          </a:p>
        </p:txBody>
      </p:sp>
    </p:spTree>
    <p:extLst>
      <p:ext uri="{BB962C8B-B14F-4D97-AF65-F5344CB8AC3E}">
        <p14:creationId xmlns:p14="http://schemas.microsoft.com/office/powerpoint/2010/main" val="865628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742E-7F37-4D12-B215-8A48D78B2D70}"/>
              </a:ext>
            </a:extLst>
          </p:cNvPr>
          <p:cNvSpPr>
            <a:spLocks noGrp="1"/>
          </p:cNvSpPr>
          <p:nvPr>
            <p:ph type="title"/>
          </p:nvPr>
        </p:nvSpPr>
        <p:spPr/>
        <p:txBody>
          <a:bodyPr/>
          <a:lstStyle/>
          <a:p>
            <a:r>
              <a:rPr lang="en-US" dirty="0"/>
              <a:t>ALTERNATIVE EXPLANATIONS FOR UNDERSEARCHING</a:t>
            </a:r>
          </a:p>
        </p:txBody>
      </p:sp>
      <p:sp>
        <p:nvSpPr>
          <p:cNvPr id="3" name="Text Placeholder 2">
            <a:extLst>
              <a:ext uri="{FF2B5EF4-FFF2-40B4-BE49-F238E27FC236}">
                <a16:creationId xmlns:a16="http://schemas.microsoft.com/office/drawing/2014/main" id="{629F9C6D-2BC9-4E6B-AF93-E60B0141CBE7}"/>
              </a:ext>
            </a:extLst>
          </p:cNvPr>
          <p:cNvSpPr>
            <a:spLocks noGrp="1"/>
          </p:cNvSpPr>
          <p:nvPr>
            <p:ph type="body" idx="1"/>
          </p:nvPr>
        </p:nvSpPr>
        <p:spPr/>
        <p:txBody>
          <a:bodyPr/>
          <a:lstStyle/>
          <a:p>
            <a:r>
              <a:rPr lang="en-US" dirty="0"/>
              <a:t>We evaluate four potential explanations that have been proposed to explain </a:t>
            </a:r>
            <a:r>
              <a:rPr lang="en-US" dirty="0" err="1"/>
              <a:t>undersearching</a:t>
            </a:r>
            <a:r>
              <a:rPr lang="en-US" dirty="0"/>
              <a:t> when freezing is not possible</a:t>
            </a:r>
          </a:p>
        </p:txBody>
      </p:sp>
    </p:spTree>
    <p:extLst>
      <p:ext uri="{BB962C8B-B14F-4D97-AF65-F5344CB8AC3E}">
        <p14:creationId xmlns:p14="http://schemas.microsoft.com/office/powerpoint/2010/main" val="3718694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2984-1B06-4491-8F00-8BF0DAC47009}"/>
              </a:ext>
            </a:extLst>
          </p:cNvPr>
          <p:cNvSpPr>
            <a:spLocks noGrp="1"/>
          </p:cNvSpPr>
          <p:nvPr>
            <p:ph type="title"/>
          </p:nvPr>
        </p:nvSpPr>
        <p:spPr/>
        <p:txBody>
          <a:bodyPr/>
          <a:lstStyle/>
          <a:p>
            <a:r>
              <a:rPr lang="en-US" dirty="0"/>
              <a:t>Alternative explanations: Regret</a:t>
            </a:r>
          </a:p>
        </p:txBody>
      </p:sp>
      <p:sp>
        <p:nvSpPr>
          <p:cNvPr id="3" name="Content Placeholder 2">
            <a:extLst>
              <a:ext uri="{FF2B5EF4-FFF2-40B4-BE49-F238E27FC236}">
                <a16:creationId xmlns:a16="http://schemas.microsoft.com/office/drawing/2014/main" id="{5B4B2B25-B563-443D-A6A7-C508E658381F}"/>
              </a:ext>
            </a:extLst>
          </p:cNvPr>
          <p:cNvSpPr>
            <a:spLocks noGrp="1"/>
          </p:cNvSpPr>
          <p:nvPr>
            <p:ph idx="1"/>
          </p:nvPr>
        </p:nvSpPr>
        <p:spPr>
          <a:xfrm>
            <a:off x="677334" y="1550505"/>
            <a:ext cx="9235292" cy="4490858"/>
          </a:xfrm>
        </p:spPr>
        <p:txBody>
          <a:bodyPr>
            <a:normAutofit fontScale="62500" lnSpcReduction="20000"/>
          </a:bodyPr>
          <a:lstStyle/>
          <a:p>
            <a:r>
              <a:rPr lang="en-US" sz="2400" dirty="0"/>
              <a:t>1) Regret (</a:t>
            </a:r>
            <a:r>
              <a:rPr lang="en-US" sz="2400" dirty="0" err="1"/>
              <a:t>Loomes</a:t>
            </a:r>
            <a:r>
              <a:rPr lang="en-US" sz="2400" dirty="0"/>
              <a:t> and </a:t>
            </a:r>
            <a:r>
              <a:rPr lang="en-US" sz="2400" dirty="0" err="1"/>
              <a:t>Sugden</a:t>
            </a:r>
            <a:r>
              <a:rPr lang="en-US" sz="2400" dirty="0"/>
              <a:t>, 1989; Weng 2009)</a:t>
            </a:r>
          </a:p>
          <a:p>
            <a:endParaRPr lang="en-US" sz="2400" dirty="0"/>
          </a:p>
          <a:p>
            <a:endParaRPr lang="en-US" sz="2400" dirty="0"/>
          </a:p>
          <a:p>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r>
              <a:rPr lang="en-US" sz="3200" dirty="0"/>
              <a:t>Lowers value of accepting, freezing, and rejecting.</a:t>
            </a:r>
          </a:p>
          <a:p>
            <a:r>
              <a:rPr lang="en-US" sz="3200" dirty="0"/>
              <a:t>This predicts </a:t>
            </a:r>
            <a:r>
              <a:rPr lang="en-US" sz="3200" dirty="0" err="1"/>
              <a:t>oversearching</a:t>
            </a:r>
            <a:r>
              <a:rPr lang="en-US" sz="3200" dirty="0"/>
              <a:t>, so we do not consider it further.</a:t>
            </a:r>
          </a:p>
          <a:p>
            <a:r>
              <a:rPr lang="en-US" sz="3200" dirty="0"/>
              <a:t>Why? Individuals experience regret from accepting prices worse than those that they rejected previously, making them less willing to sell. </a:t>
            </a:r>
          </a:p>
          <a:p>
            <a:endParaRPr lang="en-US" dirty="0"/>
          </a:p>
          <a:p>
            <a:pPr lvl="1"/>
            <a:endParaRPr lang="en-US" dirty="0"/>
          </a:p>
          <a:p>
            <a:endParaRPr lang="en-US" dirty="0"/>
          </a:p>
        </p:txBody>
      </p:sp>
      <p:pic>
        <p:nvPicPr>
          <p:cNvPr id="5" name="Picture 4">
            <a:extLst>
              <a:ext uri="{FF2B5EF4-FFF2-40B4-BE49-F238E27FC236}">
                <a16:creationId xmlns:a16="http://schemas.microsoft.com/office/drawing/2014/main" id="{59AAAEA1-5741-405C-A505-9A8260E68527}"/>
              </a:ext>
            </a:extLst>
          </p:cNvPr>
          <p:cNvPicPr>
            <a:picLocks noChangeAspect="1"/>
          </p:cNvPicPr>
          <p:nvPr/>
        </p:nvPicPr>
        <p:blipFill>
          <a:blip r:embed="rId2"/>
          <a:stretch>
            <a:fillRect/>
          </a:stretch>
        </p:blipFill>
        <p:spPr>
          <a:xfrm>
            <a:off x="9762603" y="2423876"/>
            <a:ext cx="2229141" cy="3299839"/>
          </a:xfrm>
          <a:prstGeom prst="rect">
            <a:avLst/>
          </a:prstGeom>
        </p:spPr>
      </p:pic>
      <p:pic>
        <p:nvPicPr>
          <p:cNvPr id="6" name="Picture 5">
            <a:extLst>
              <a:ext uri="{FF2B5EF4-FFF2-40B4-BE49-F238E27FC236}">
                <a16:creationId xmlns:a16="http://schemas.microsoft.com/office/drawing/2014/main" id="{408FA291-190A-448C-9241-5581B61C4F53}"/>
              </a:ext>
            </a:extLst>
          </p:cNvPr>
          <p:cNvPicPr>
            <a:picLocks noChangeAspect="1"/>
          </p:cNvPicPr>
          <p:nvPr/>
        </p:nvPicPr>
        <p:blipFill>
          <a:blip r:embed="rId3"/>
          <a:stretch>
            <a:fillRect/>
          </a:stretch>
        </p:blipFill>
        <p:spPr>
          <a:xfrm>
            <a:off x="1245704" y="2625844"/>
            <a:ext cx="7050157" cy="2002362"/>
          </a:xfrm>
          <a:prstGeom prst="rect">
            <a:avLst/>
          </a:prstGeom>
        </p:spPr>
      </p:pic>
      <p:pic>
        <p:nvPicPr>
          <p:cNvPr id="4" name="Picture 3">
            <a:extLst>
              <a:ext uri="{FF2B5EF4-FFF2-40B4-BE49-F238E27FC236}">
                <a16:creationId xmlns:a16="http://schemas.microsoft.com/office/drawing/2014/main" id="{E161EF26-4FB9-4957-9CFF-EB035654AFF9}"/>
              </a:ext>
            </a:extLst>
          </p:cNvPr>
          <p:cNvPicPr>
            <a:picLocks noChangeAspect="1"/>
          </p:cNvPicPr>
          <p:nvPr/>
        </p:nvPicPr>
        <p:blipFill>
          <a:blip r:embed="rId4"/>
          <a:stretch>
            <a:fillRect/>
          </a:stretch>
        </p:blipFill>
        <p:spPr>
          <a:xfrm>
            <a:off x="2067339" y="2086350"/>
            <a:ext cx="3806169" cy="571320"/>
          </a:xfrm>
          <a:prstGeom prst="rect">
            <a:avLst/>
          </a:prstGeom>
        </p:spPr>
      </p:pic>
    </p:spTree>
    <p:extLst>
      <p:ext uri="{BB962C8B-B14F-4D97-AF65-F5344CB8AC3E}">
        <p14:creationId xmlns:p14="http://schemas.microsoft.com/office/powerpoint/2010/main" val="48705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71" y="368782"/>
            <a:ext cx="8596668" cy="1320800"/>
          </a:xfrm>
        </p:spPr>
        <p:txBody>
          <a:bodyPr/>
          <a:lstStyle/>
          <a:p>
            <a:r>
              <a:rPr lang="en-US" dirty="0"/>
              <a:t>British Airways</a:t>
            </a:r>
          </a:p>
        </p:txBody>
      </p:sp>
      <p:pic>
        <p:nvPicPr>
          <p:cNvPr id="5" name="Content Placeholder 4"/>
          <p:cNvPicPr>
            <a:picLocks noGrp="1" noChangeAspect="1"/>
          </p:cNvPicPr>
          <p:nvPr>
            <p:ph idx="1"/>
          </p:nvPr>
        </p:nvPicPr>
        <p:blipFill>
          <a:blip r:embed="rId2"/>
          <a:stretch>
            <a:fillRect/>
          </a:stretch>
        </p:blipFill>
        <p:spPr>
          <a:xfrm>
            <a:off x="1471613" y="1029182"/>
            <a:ext cx="9544050" cy="5012844"/>
          </a:xfrm>
          <a:prstGeom prst="rect">
            <a:avLst/>
          </a:prstGeom>
        </p:spPr>
      </p:pic>
    </p:spTree>
    <p:extLst>
      <p:ext uri="{BB962C8B-B14F-4D97-AF65-F5344CB8AC3E}">
        <p14:creationId xmlns:p14="http://schemas.microsoft.com/office/powerpoint/2010/main" val="1511975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B457-7C4B-48CC-A947-AA0A5FF89857}"/>
              </a:ext>
            </a:extLst>
          </p:cNvPr>
          <p:cNvSpPr>
            <a:spLocks noGrp="1"/>
          </p:cNvSpPr>
          <p:nvPr>
            <p:ph type="title"/>
          </p:nvPr>
        </p:nvSpPr>
        <p:spPr/>
        <p:txBody>
          <a:bodyPr/>
          <a:lstStyle/>
          <a:p>
            <a:r>
              <a:rPr lang="en-US" dirty="0"/>
              <a:t>Alternative Explanations: Cognitive Acquisition Cost</a:t>
            </a:r>
          </a:p>
        </p:txBody>
      </p:sp>
      <p:sp>
        <p:nvSpPr>
          <p:cNvPr id="3" name="Content Placeholder 2">
            <a:extLst>
              <a:ext uri="{FF2B5EF4-FFF2-40B4-BE49-F238E27FC236}">
                <a16:creationId xmlns:a16="http://schemas.microsoft.com/office/drawing/2014/main" id="{3F8E1D92-7C99-4607-BB20-287D495F6B80}"/>
              </a:ext>
            </a:extLst>
          </p:cNvPr>
          <p:cNvSpPr>
            <a:spLocks noGrp="1"/>
          </p:cNvSpPr>
          <p:nvPr>
            <p:ph idx="1"/>
          </p:nvPr>
        </p:nvSpPr>
        <p:spPr/>
        <p:txBody>
          <a:bodyPr>
            <a:noAutofit/>
          </a:bodyPr>
          <a:lstStyle/>
          <a:p>
            <a:r>
              <a:rPr lang="en-US" sz="2400" dirty="0"/>
              <a:t>2) Cognitive acquisition cost, Insufficient backward induction (</a:t>
            </a:r>
            <a:r>
              <a:rPr lang="en-US" sz="2400" dirty="0" err="1"/>
              <a:t>Gabaix</a:t>
            </a:r>
            <a:r>
              <a:rPr lang="en-US" sz="2400" dirty="0"/>
              <a:t> et al., 2006)</a:t>
            </a:r>
          </a:p>
          <a:p>
            <a:r>
              <a:rPr lang="en-US" sz="2400" dirty="0"/>
              <a:t>Three versions:</a:t>
            </a:r>
          </a:p>
          <a:p>
            <a:pPr lvl="1"/>
            <a:r>
              <a:rPr lang="en-US" sz="2400" dirty="0"/>
              <a:t>a) Act as if you are in stage </a:t>
            </a:r>
            <a:r>
              <a:rPr lang="en-US" sz="2400" i="1" dirty="0"/>
              <a:t>t</a:t>
            </a:r>
            <a:r>
              <a:rPr lang="en-US" sz="2400" dirty="0"/>
              <a:t>+1 when really in stage </a:t>
            </a:r>
            <a:r>
              <a:rPr lang="en-US" sz="2400" i="1" dirty="0"/>
              <a:t>t</a:t>
            </a:r>
          </a:p>
          <a:p>
            <a:pPr lvl="1"/>
            <a:r>
              <a:rPr lang="en-US" sz="2400" dirty="0"/>
              <a:t>b) Act as if you are in stage </a:t>
            </a:r>
            <a:r>
              <a:rPr lang="en-US" sz="2400" i="1" dirty="0"/>
              <a:t>t</a:t>
            </a:r>
            <a:r>
              <a:rPr lang="en-US" sz="2400" dirty="0"/>
              <a:t>+2 when really in stage </a:t>
            </a:r>
            <a:r>
              <a:rPr lang="en-US" sz="2400" i="1" dirty="0"/>
              <a:t>t</a:t>
            </a:r>
          </a:p>
          <a:p>
            <a:pPr lvl="1"/>
            <a:r>
              <a:rPr lang="en-US" sz="2400" dirty="0"/>
              <a:t>c) Act as if you are in stage </a:t>
            </a:r>
            <a:r>
              <a:rPr lang="en-US" sz="2400" i="1" dirty="0"/>
              <a:t>T</a:t>
            </a:r>
            <a:r>
              <a:rPr lang="en-US" sz="2400" dirty="0"/>
              <a:t> – 1.</a:t>
            </a:r>
          </a:p>
          <a:p>
            <a:endParaRPr lang="en-US" sz="2400" dirty="0"/>
          </a:p>
          <a:p>
            <a:r>
              <a:rPr lang="en-US" sz="2400" dirty="0"/>
              <a:t>All of these specifications predict </a:t>
            </a:r>
            <a:r>
              <a:rPr lang="en-US" sz="2400" dirty="0" err="1"/>
              <a:t>overfreezing</a:t>
            </a:r>
            <a:r>
              <a:rPr lang="en-US" sz="2400" dirty="0"/>
              <a:t>, which we do not observe.</a:t>
            </a:r>
          </a:p>
        </p:txBody>
      </p:sp>
      <p:pic>
        <p:nvPicPr>
          <p:cNvPr id="4" name="Picture 3">
            <a:extLst>
              <a:ext uri="{FF2B5EF4-FFF2-40B4-BE49-F238E27FC236}">
                <a16:creationId xmlns:a16="http://schemas.microsoft.com/office/drawing/2014/main" id="{3A04702B-CB4C-4435-8C8F-E356E7D4F310}"/>
              </a:ext>
            </a:extLst>
          </p:cNvPr>
          <p:cNvPicPr>
            <a:picLocks noChangeAspect="1"/>
          </p:cNvPicPr>
          <p:nvPr/>
        </p:nvPicPr>
        <p:blipFill>
          <a:blip r:embed="rId2"/>
          <a:stretch>
            <a:fillRect/>
          </a:stretch>
        </p:blipFill>
        <p:spPr>
          <a:xfrm>
            <a:off x="9835080" y="2531165"/>
            <a:ext cx="2156664" cy="3192550"/>
          </a:xfrm>
          <a:prstGeom prst="rect">
            <a:avLst/>
          </a:prstGeom>
        </p:spPr>
      </p:pic>
    </p:spTree>
    <p:extLst>
      <p:ext uri="{BB962C8B-B14F-4D97-AF65-F5344CB8AC3E}">
        <p14:creationId xmlns:p14="http://schemas.microsoft.com/office/powerpoint/2010/main" val="1993913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5FE9-A57F-4696-BE07-819B053285CB}"/>
              </a:ext>
            </a:extLst>
          </p:cNvPr>
          <p:cNvSpPr>
            <a:spLocks noGrp="1"/>
          </p:cNvSpPr>
          <p:nvPr>
            <p:ph type="title"/>
          </p:nvPr>
        </p:nvSpPr>
        <p:spPr/>
        <p:txBody>
          <a:bodyPr/>
          <a:lstStyle/>
          <a:p>
            <a:r>
              <a:rPr lang="en-US" dirty="0"/>
              <a:t>Alternative explanations: Sunk Cost Fallacy</a:t>
            </a:r>
          </a:p>
        </p:txBody>
      </p:sp>
      <p:sp>
        <p:nvSpPr>
          <p:cNvPr id="3" name="Content Placeholder 2">
            <a:extLst>
              <a:ext uri="{FF2B5EF4-FFF2-40B4-BE49-F238E27FC236}">
                <a16:creationId xmlns:a16="http://schemas.microsoft.com/office/drawing/2014/main" id="{3E1E3DA1-49C2-4CFD-919B-95AAF47DE47C}"/>
              </a:ext>
            </a:extLst>
          </p:cNvPr>
          <p:cNvSpPr>
            <a:spLocks noGrp="1"/>
          </p:cNvSpPr>
          <p:nvPr>
            <p:ph idx="1"/>
          </p:nvPr>
        </p:nvSpPr>
        <p:spPr>
          <a:xfrm>
            <a:off x="677333" y="2160588"/>
            <a:ext cx="9584267" cy="4697411"/>
          </a:xfrm>
        </p:spPr>
        <p:txBody>
          <a:bodyPr>
            <a:normAutofit/>
          </a:bodyPr>
          <a:lstStyle/>
          <a:p>
            <a:r>
              <a:rPr lang="en-US" sz="2000" dirty="0"/>
              <a:t>3) Sunk Cost Fallacy (SCF) model (</a:t>
            </a:r>
            <a:r>
              <a:rPr lang="en-US" sz="2000" dirty="0" err="1"/>
              <a:t>Kogut</a:t>
            </a:r>
            <a:r>
              <a:rPr lang="en-US" sz="2000" dirty="0"/>
              <a:t>, 1990)</a:t>
            </a:r>
          </a:p>
          <a:p>
            <a:r>
              <a:rPr lang="en-US" sz="2000" dirty="0"/>
              <a:t>Use total cost instead of marginal cost in calculation of expected rejection payment</a:t>
            </a:r>
          </a:p>
          <a:p>
            <a:endParaRPr lang="en-US" sz="2000" dirty="0"/>
          </a:p>
          <a:p>
            <a:endParaRPr lang="en-US" sz="2000" dirty="0"/>
          </a:p>
          <a:p>
            <a:endParaRPr lang="en-US" sz="2000" dirty="0"/>
          </a:p>
          <a:p>
            <a:endParaRPr lang="en-US" sz="2000" dirty="0"/>
          </a:p>
          <a:p>
            <a:endParaRPr lang="en-US" sz="2000" dirty="0"/>
          </a:p>
          <a:p>
            <a:r>
              <a:rPr lang="en-US" sz="2000" dirty="0"/>
              <a:t>This can capture a situation in which individuals are eager to terminate long searches.  </a:t>
            </a:r>
          </a:p>
          <a:p>
            <a:r>
              <a:rPr lang="en-US" sz="2000" dirty="0"/>
              <a:t>Predicts </a:t>
            </a:r>
            <a:r>
              <a:rPr lang="en-US" sz="2000" dirty="0" err="1"/>
              <a:t>undersearching</a:t>
            </a:r>
            <a:endParaRPr lang="en-US" sz="2000" dirty="0"/>
          </a:p>
          <a:p>
            <a:endParaRPr lang="en-US" dirty="0"/>
          </a:p>
        </p:txBody>
      </p:sp>
      <p:pic>
        <p:nvPicPr>
          <p:cNvPr id="5" name="Picture 4">
            <a:extLst>
              <a:ext uri="{FF2B5EF4-FFF2-40B4-BE49-F238E27FC236}">
                <a16:creationId xmlns:a16="http://schemas.microsoft.com/office/drawing/2014/main" id="{09CD3D15-544F-45FA-8BD0-85C0B4411CA0}"/>
              </a:ext>
            </a:extLst>
          </p:cNvPr>
          <p:cNvPicPr>
            <a:picLocks noChangeAspect="1"/>
          </p:cNvPicPr>
          <p:nvPr/>
        </p:nvPicPr>
        <p:blipFill>
          <a:blip r:embed="rId2"/>
          <a:stretch>
            <a:fillRect/>
          </a:stretch>
        </p:blipFill>
        <p:spPr>
          <a:xfrm>
            <a:off x="2165739" y="2979636"/>
            <a:ext cx="5324442" cy="2305878"/>
          </a:xfrm>
          <a:prstGeom prst="rect">
            <a:avLst/>
          </a:prstGeom>
        </p:spPr>
      </p:pic>
    </p:spTree>
    <p:extLst>
      <p:ext uri="{BB962C8B-B14F-4D97-AF65-F5344CB8AC3E}">
        <p14:creationId xmlns:p14="http://schemas.microsoft.com/office/powerpoint/2010/main" val="3881067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8C14-3725-4C2D-8600-C7E6119CE21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AFBFE64-A302-4DCE-81B8-BFD874307CFF}"/>
              </a:ext>
            </a:extLst>
          </p:cNvPr>
          <p:cNvSpPr>
            <a:spLocks noGrp="1"/>
          </p:cNvSpPr>
          <p:nvPr>
            <p:ph idx="1"/>
          </p:nvPr>
        </p:nvSpPr>
        <p:spPr/>
        <p:txBody>
          <a:bodyPr/>
          <a:lstStyle/>
          <a:p>
            <a:r>
              <a:rPr lang="en-US" sz="2400" dirty="0"/>
              <a:t>4) Risk aversion (Cox and Oaxaca, 1989)</a:t>
            </a:r>
          </a:p>
          <a:p>
            <a:endParaRPr lang="en-US" dirty="0"/>
          </a:p>
          <a:p>
            <a:pPr marL="0" indent="0">
              <a:buNone/>
            </a:pPr>
            <a:endParaRPr lang="en-US" dirty="0"/>
          </a:p>
          <a:p>
            <a:endParaRPr lang="en-US" dirty="0"/>
          </a:p>
          <a:p>
            <a:endParaRPr lang="en-US" dirty="0"/>
          </a:p>
          <a:p>
            <a:r>
              <a:rPr lang="en-US" sz="2400" dirty="0"/>
              <a:t>Typical estimate for the CRRA functional form in experimental work is .3 (Holt and </a:t>
            </a:r>
            <a:r>
              <a:rPr lang="en-US" sz="2400" dirty="0" err="1"/>
              <a:t>Laury</a:t>
            </a:r>
            <a:r>
              <a:rPr lang="en-US" sz="2400" dirty="0"/>
              <a:t>, 2002; Harrison and </a:t>
            </a:r>
            <a:r>
              <a:rPr lang="en-US" sz="2400" dirty="0" err="1"/>
              <a:t>Rutstrom</a:t>
            </a:r>
            <a:r>
              <a:rPr lang="en-US" sz="2400" dirty="0"/>
              <a:t> (2008), Noussair et al. (2014)). </a:t>
            </a:r>
          </a:p>
          <a:p>
            <a:r>
              <a:rPr lang="en-US" sz="2400" dirty="0"/>
              <a:t>Also predicts </a:t>
            </a:r>
            <a:r>
              <a:rPr lang="en-US" sz="2400" dirty="0" err="1"/>
              <a:t>undersearching</a:t>
            </a:r>
            <a:r>
              <a:rPr lang="en-US" sz="2400" dirty="0"/>
              <a:t>.</a:t>
            </a:r>
          </a:p>
          <a:p>
            <a:endParaRPr lang="en-US" dirty="0"/>
          </a:p>
        </p:txBody>
      </p:sp>
      <p:pic>
        <p:nvPicPr>
          <p:cNvPr id="4" name="Picture 3">
            <a:extLst>
              <a:ext uri="{FF2B5EF4-FFF2-40B4-BE49-F238E27FC236}">
                <a16:creationId xmlns:a16="http://schemas.microsoft.com/office/drawing/2014/main" id="{938DDA16-F8F6-4C4A-BF71-50054B13D58C}"/>
              </a:ext>
            </a:extLst>
          </p:cNvPr>
          <p:cNvPicPr>
            <a:picLocks noChangeAspect="1"/>
          </p:cNvPicPr>
          <p:nvPr/>
        </p:nvPicPr>
        <p:blipFill>
          <a:blip r:embed="rId2"/>
          <a:stretch>
            <a:fillRect/>
          </a:stretch>
        </p:blipFill>
        <p:spPr>
          <a:xfrm>
            <a:off x="2097940" y="3025993"/>
            <a:ext cx="1951546" cy="552093"/>
          </a:xfrm>
          <a:prstGeom prst="rect">
            <a:avLst/>
          </a:prstGeom>
        </p:spPr>
      </p:pic>
      <p:pic>
        <p:nvPicPr>
          <p:cNvPr id="5" name="Picture 4">
            <a:extLst>
              <a:ext uri="{FF2B5EF4-FFF2-40B4-BE49-F238E27FC236}">
                <a16:creationId xmlns:a16="http://schemas.microsoft.com/office/drawing/2014/main" id="{7D453701-176E-4C4C-9F4C-528ABA8711FF}"/>
              </a:ext>
            </a:extLst>
          </p:cNvPr>
          <p:cNvPicPr>
            <a:picLocks noChangeAspect="1"/>
          </p:cNvPicPr>
          <p:nvPr/>
        </p:nvPicPr>
        <p:blipFill>
          <a:blip r:embed="rId3"/>
          <a:stretch>
            <a:fillRect/>
          </a:stretch>
        </p:blipFill>
        <p:spPr>
          <a:xfrm>
            <a:off x="6595589" y="2177802"/>
            <a:ext cx="5356826" cy="1881324"/>
          </a:xfrm>
          <a:prstGeom prst="rect">
            <a:avLst/>
          </a:prstGeom>
        </p:spPr>
      </p:pic>
      <p:sp>
        <p:nvSpPr>
          <p:cNvPr id="6" name="TextBox 5">
            <a:extLst>
              <a:ext uri="{FF2B5EF4-FFF2-40B4-BE49-F238E27FC236}">
                <a16:creationId xmlns:a16="http://schemas.microsoft.com/office/drawing/2014/main" id="{40BBEE76-761A-4A18-9D71-BB0BA19ED594}"/>
              </a:ext>
            </a:extLst>
          </p:cNvPr>
          <p:cNvSpPr txBox="1"/>
          <p:nvPr/>
        </p:nvSpPr>
        <p:spPr>
          <a:xfrm>
            <a:off x="677334" y="463826"/>
            <a:ext cx="9208788" cy="707886"/>
          </a:xfrm>
          <a:prstGeom prst="rect">
            <a:avLst/>
          </a:prstGeom>
          <a:noFill/>
        </p:spPr>
        <p:txBody>
          <a:bodyPr wrap="square" rtlCol="0">
            <a:spAutoFit/>
          </a:bodyPr>
          <a:lstStyle/>
          <a:p>
            <a:r>
              <a:rPr lang="en-US" sz="4000" dirty="0">
                <a:solidFill>
                  <a:srgbClr val="92D050"/>
                </a:solidFill>
              </a:rPr>
              <a:t>Alternative Explanation: Risk Aversion</a:t>
            </a:r>
          </a:p>
        </p:txBody>
      </p:sp>
    </p:spTree>
    <p:extLst>
      <p:ext uri="{BB962C8B-B14F-4D97-AF65-F5344CB8AC3E}">
        <p14:creationId xmlns:p14="http://schemas.microsoft.com/office/powerpoint/2010/main" val="3878991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F273-D9C9-4648-809B-E01BF6A09A06}"/>
              </a:ext>
            </a:extLst>
          </p:cNvPr>
          <p:cNvSpPr>
            <a:spLocks noGrp="1"/>
          </p:cNvSpPr>
          <p:nvPr>
            <p:ph type="title"/>
          </p:nvPr>
        </p:nvSpPr>
        <p:spPr>
          <a:xfrm>
            <a:off x="438795" y="364434"/>
            <a:ext cx="9858144" cy="1320800"/>
          </a:xfrm>
        </p:spPr>
        <p:txBody>
          <a:bodyPr>
            <a:normAutofit fontScale="90000"/>
          </a:bodyPr>
          <a:lstStyle/>
          <a:p>
            <a:r>
              <a:rPr lang="en-US" dirty="0">
                <a:solidFill>
                  <a:schemeClr val="tx1"/>
                </a:solidFill>
              </a:rPr>
              <a:t>Agreement of decision with Risk Neutral Optimal model and alternative models in instances with competing predictions. </a:t>
            </a:r>
          </a:p>
        </p:txBody>
      </p:sp>
      <p:pic>
        <p:nvPicPr>
          <p:cNvPr id="4" name="Content Placeholder 3">
            <a:extLst>
              <a:ext uri="{FF2B5EF4-FFF2-40B4-BE49-F238E27FC236}">
                <a16:creationId xmlns:a16="http://schemas.microsoft.com/office/drawing/2014/main" id="{98CEDD35-8675-4997-80FC-C300E5E91F5E}"/>
              </a:ext>
            </a:extLst>
          </p:cNvPr>
          <p:cNvPicPr>
            <a:picLocks noGrp="1" noChangeAspect="1"/>
          </p:cNvPicPr>
          <p:nvPr>
            <p:ph idx="1"/>
          </p:nvPr>
        </p:nvPicPr>
        <p:blipFill>
          <a:blip r:embed="rId2"/>
          <a:stretch>
            <a:fillRect/>
          </a:stretch>
        </p:blipFill>
        <p:spPr>
          <a:xfrm>
            <a:off x="680682" y="1953433"/>
            <a:ext cx="10525781" cy="4399722"/>
          </a:xfrm>
          <a:prstGeom prst="rect">
            <a:avLst/>
          </a:prstGeom>
        </p:spPr>
      </p:pic>
      <p:sp>
        <p:nvSpPr>
          <p:cNvPr id="5" name="Rectangle 4">
            <a:extLst>
              <a:ext uri="{FF2B5EF4-FFF2-40B4-BE49-F238E27FC236}">
                <a16:creationId xmlns:a16="http://schemas.microsoft.com/office/drawing/2014/main" id="{22E371D3-FBAD-4531-A9D0-8987BA0C852E}"/>
              </a:ext>
            </a:extLst>
          </p:cNvPr>
          <p:cNvSpPr/>
          <p:nvPr/>
        </p:nvSpPr>
        <p:spPr>
          <a:xfrm>
            <a:off x="5274365" y="3251201"/>
            <a:ext cx="821635" cy="1833218"/>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51F742-2D84-481E-9BE9-E2E778CA2168}"/>
              </a:ext>
            </a:extLst>
          </p:cNvPr>
          <p:cNvSpPr txBox="1"/>
          <p:nvPr/>
        </p:nvSpPr>
        <p:spPr>
          <a:xfrm>
            <a:off x="5274365" y="5297714"/>
            <a:ext cx="821635" cy="369332"/>
          </a:xfrm>
          <a:prstGeom prst="rect">
            <a:avLst/>
          </a:prstGeom>
          <a:noFill/>
          <a:ln w="38100">
            <a:solidFill>
              <a:schemeClr val="accent1">
                <a:shade val="50000"/>
              </a:schemeClr>
            </a:solidFill>
          </a:ln>
        </p:spPr>
        <p:txBody>
          <a:bodyPr wrap="square" rtlCol="0">
            <a:spAutoFit/>
          </a:bodyPr>
          <a:lstStyle/>
          <a:p>
            <a:endParaRPr lang="en-US" dirty="0"/>
          </a:p>
        </p:txBody>
      </p:sp>
      <p:pic>
        <p:nvPicPr>
          <p:cNvPr id="7" name="Picture 6">
            <a:extLst>
              <a:ext uri="{FF2B5EF4-FFF2-40B4-BE49-F238E27FC236}">
                <a16:creationId xmlns:a16="http://schemas.microsoft.com/office/drawing/2014/main" id="{159A2043-7F98-44AC-98C6-F463FF620582}"/>
              </a:ext>
            </a:extLst>
          </p:cNvPr>
          <p:cNvPicPr>
            <a:picLocks noChangeAspect="1"/>
          </p:cNvPicPr>
          <p:nvPr/>
        </p:nvPicPr>
        <p:blipFill>
          <a:blip r:embed="rId3"/>
          <a:stretch>
            <a:fillRect/>
          </a:stretch>
        </p:blipFill>
        <p:spPr>
          <a:xfrm>
            <a:off x="6691871" y="5624462"/>
            <a:ext cx="859611" cy="331234"/>
          </a:xfrm>
          <a:prstGeom prst="rect">
            <a:avLst/>
          </a:prstGeom>
        </p:spPr>
      </p:pic>
      <p:pic>
        <p:nvPicPr>
          <p:cNvPr id="8" name="Picture 7">
            <a:extLst>
              <a:ext uri="{FF2B5EF4-FFF2-40B4-BE49-F238E27FC236}">
                <a16:creationId xmlns:a16="http://schemas.microsoft.com/office/drawing/2014/main" id="{56D30DDF-964D-4580-9090-4A7628DF47FA}"/>
              </a:ext>
            </a:extLst>
          </p:cNvPr>
          <p:cNvPicPr>
            <a:picLocks noChangeAspect="1"/>
          </p:cNvPicPr>
          <p:nvPr/>
        </p:nvPicPr>
        <p:blipFill>
          <a:blip r:embed="rId3"/>
          <a:stretch>
            <a:fillRect/>
          </a:stretch>
        </p:blipFill>
        <p:spPr>
          <a:xfrm>
            <a:off x="5255376" y="5919477"/>
            <a:ext cx="859611" cy="369332"/>
          </a:xfrm>
          <a:prstGeom prst="rect">
            <a:avLst/>
          </a:prstGeom>
        </p:spPr>
      </p:pic>
    </p:spTree>
    <p:extLst>
      <p:ext uri="{BB962C8B-B14F-4D97-AF65-F5344CB8AC3E}">
        <p14:creationId xmlns:p14="http://schemas.microsoft.com/office/powerpoint/2010/main" val="1645621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119F-114C-4927-A0F7-91CD64FF0E16}"/>
              </a:ext>
            </a:extLst>
          </p:cNvPr>
          <p:cNvSpPr>
            <a:spLocks noGrp="1"/>
          </p:cNvSpPr>
          <p:nvPr>
            <p:ph type="title"/>
          </p:nvPr>
        </p:nvSpPr>
        <p:spPr/>
        <p:txBody>
          <a:bodyPr/>
          <a:lstStyle/>
          <a:p>
            <a:r>
              <a:rPr lang="en-US" dirty="0"/>
              <a:t>CONCLUDING THOUGHTS</a:t>
            </a:r>
          </a:p>
        </p:txBody>
      </p:sp>
      <p:sp>
        <p:nvSpPr>
          <p:cNvPr id="3" name="Text Placeholder 2">
            <a:extLst>
              <a:ext uri="{FF2B5EF4-FFF2-40B4-BE49-F238E27FC236}">
                <a16:creationId xmlns:a16="http://schemas.microsoft.com/office/drawing/2014/main" id="{4CC0028E-2B01-4DC5-BB5F-D60E2CE1BB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9605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results: Search length</a:t>
            </a:r>
          </a:p>
        </p:txBody>
      </p:sp>
      <p:sp>
        <p:nvSpPr>
          <p:cNvPr id="3" name="Content Placeholder 2"/>
          <p:cNvSpPr>
            <a:spLocks noGrp="1"/>
          </p:cNvSpPr>
          <p:nvPr>
            <p:ph idx="1"/>
          </p:nvPr>
        </p:nvSpPr>
        <p:spPr/>
        <p:txBody>
          <a:bodyPr>
            <a:normAutofit/>
          </a:bodyPr>
          <a:lstStyle/>
          <a:p>
            <a:r>
              <a:rPr lang="en-US" sz="2400" dirty="0"/>
              <a:t>The length of search is increasing in the horizon length, and decreasing in the freezing fee.</a:t>
            </a:r>
          </a:p>
          <a:p>
            <a:pPr lvl="1"/>
            <a:r>
              <a:rPr lang="en-US" sz="2400" dirty="0"/>
              <a:t>These effects are predicted by the model</a:t>
            </a:r>
          </a:p>
          <a:p>
            <a:r>
              <a:rPr lang="en-US" sz="2400" dirty="0"/>
              <a:t>Suggests that sellers introducing a freezing option will make customers search longer. Lower freezing fees will make them search even longer.</a:t>
            </a:r>
          </a:p>
          <a:p>
            <a:r>
              <a:rPr lang="en-US" sz="2400" dirty="0"/>
              <a:t>This is not good for efficiency since there is a cost (deadweight loss) associated with greater searching.</a:t>
            </a:r>
          </a:p>
        </p:txBody>
      </p:sp>
    </p:spTree>
    <p:extLst>
      <p:ext uri="{BB962C8B-B14F-4D97-AF65-F5344CB8AC3E}">
        <p14:creationId xmlns:p14="http://schemas.microsoft.com/office/powerpoint/2010/main" val="3750205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results: Use of the freezing option</a:t>
            </a:r>
          </a:p>
        </p:txBody>
      </p:sp>
      <p:sp>
        <p:nvSpPr>
          <p:cNvPr id="3" name="Content Placeholder 2"/>
          <p:cNvSpPr>
            <a:spLocks noGrp="1"/>
          </p:cNvSpPr>
          <p:nvPr>
            <p:ph idx="1"/>
          </p:nvPr>
        </p:nvSpPr>
        <p:spPr/>
        <p:txBody>
          <a:bodyPr>
            <a:normAutofit/>
          </a:bodyPr>
          <a:lstStyle/>
          <a:p>
            <a:r>
              <a:rPr lang="en-US" sz="2400" dirty="0"/>
              <a:t>The use of freezing decreases in the freezing fee and the horizon length</a:t>
            </a:r>
          </a:p>
          <a:p>
            <a:r>
              <a:rPr lang="en-US" sz="2400" dirty="0"/>
              <a:t>Most acceptances of frozen offers occur in the last period.</a:t>
            </a:r>
          </a:p>
          <a:p>
            <a:r>
              <a:rPr lang="en-US" sz="2400" dirty="0"/>
              <a:t>These effects are predicted by the model. </a:t>
            </a:r>
          </a:p>
          <a:p>
            <a:r>
              <a:rPr lang="en-US" sz="2400" dirty="0"/>
              <a:t>However, overall, there is less freezing than predicted</a:t>
            </a:r>
          </a:p>
          <a:p>
            <a:r>
              <a:rPr lang="en-US" sz="2400" dirty="0"/>
              <a:t>Suggests that uptake on sellers’ freezing options will be less than predicted</a:t>
            </a:r>
          </a:p>
          <a:p>
            <a:pPr lvl="1"/>
            <a:r>
              <a:rPr lang="en-US" sz="2400" dirty="0"/>
              <a:t>Loss aversion?</a:t>
            </a:r>
          </a:p>
          <a:p>
            <a:pPr marL="457200" lvl="1" indent="0">
              <a:buNone/>
            </a:pPr>
            <a:endParaRPr lang="en-US" dirty="0"/>
          </a:p>
          <a:p>
            <a:endParaRPr lang="en-US" dirty="0"/>
          </a:p>
        </p:txBody>
      </p:sp>
    </p:spTree>
    <p:extLst>
      <p:ext uri="{BB962C8B-B14F-4D97-AF65-F5344CB8AC3E}">
        <p14:creationId xmlns:p14="http://schemas.microsoft.com/office/powerpoint/2010/main" val="77657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Results: Payoffs/Earnings</a:t>
            </a:r>
          </a:p>
        </p:txBody>
      </p:sp>
      <p:sp>
        <p:nvSpPr>
          <p:cNvPr id="3" name="Content Placeholder 2"/>
          <p:cNvSpPr>
            <a:spLocks noGrp="1"/>
          </p:cNvSpPr>
          <p:nvPr>
            <p:ph idx="1"/>
          </p:nvPr>
        </p:nvSpPr>
        <p:spPr>
          <a:xfrm>
            <a:off x="677333" y="1457739"/>
            <a:ext cx="9367815" cy="4837044"/>
          </a:xfrm>
        </p:spPr>
        <p:txBody>
          <a:bodyPr>
            <a:normAutofit/>
          </a:bodyPr>
          <a:lstStyle/>
          <a:p>
            <a:r>
              <a:rPr lang="en-US" sz="2400" dirty="0"/>
              <a:t>Earnings are only slightly less than along the optimal path. Important because it reveals that this type of decision problem is not very difficult for people.</a:t>
            </a:r>
          </a:p>
          <a:p>
            <a:r>
              <a:rPr lang="en-US" sz="2400" dirty="0"/>
              <a:t>Earnings are greater when the horizon is longer</a:t>
            </a:r>
          </a:p>
          <a:p>
            <a:r>
              <a:rPr lang="en-US" sz="2400" dirty="0"/>
              <a:t>When the horizon is short, earnings are higher the lower the freezing fee.</a:t>
            </a:r>
          </a:p>
          <a:p>
            <a:r>
              <a:rPr lang="en-US" sz="2400" dirty="0"/>
              <a:t>Overall, consumers can be expected to make good decisions in a market with price freezing.</a:t>
            </a:r>
          </a:p>
          <a:p>
            <a:endParaRPr lang="en-US" sz="2200"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9134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Results: Payoffs/Earnings</a:t>
            </a:r>
          </a:p>
        </p:txBody>
      </p:sp>
      <p:sp>
        <p:nvSpPr>
          <p:cNvPr id="3" name="Content Placeholder 2"/>
          <p:cNvSpPr>
            <a:spLocks noGrp="1"/>
          </p:cNvSpPr>
          <p:nvPr>
            <p:ph idx="1"/>
          </p:nvPr>
        </p:nvSpPr>
        <p:spPr/>
        <p:txBody>
          <a:bodyPr>
            <a:normAutofit fontScale="92500" lnSpcReduction="10000"/>
          </a:bodyPr>
          <a:lstStyle/>
          <a:p>
            <a:r>
              <a:rPr lang="en-US" sz="2200" dirty="0"/>
              <a:t>Earnings for the other party (airlines):</a:t>
            </a:r>
          </a:p>
          <a:p>
            <a:pPr lvl="1"/>
            <a:r>
              <a:rPr lang="en-US" sz="2200" dirty="0"/>
              <a:t>Introduction of a freeze option lengthens search.</a:t>
            </a:r>
          </a:p>
          <a:p>
            <a:pPr lvl="1"/>
            <a:r>
              <a:rPr lang="en-US" sz="2200" dirty="0"/>
              <a:t>It increases searching party’s earnings, despite the fact that they pay more in search cost.</a:t>
            </a:r>
          </a:p>
          <a:p>
            <a:r>
              <a:rPr lang="en-US" sz="2200" dirty="0"/>
              <a:t>This means that the other side of the market is worse off under a freeze option.</a:t>
            </a:r>
          </a:p>
          <a:p>
            <a:r>
              <a:rPr lang="en-US" sz="2200" dirty="0"/>
              <a:t>Airlines might find that they are worse off with the freeze option.</a:t>
            </a:r>
          </a:p>
          <a:p>
            <a:r>
              <a:rPr lang="en-US" sz="2200" dirty="0"/>
              <a:t>They might lose money on each individual customer, but make it up with market share. </a:t>
            </a:r>
          </a:p>
          <a:p>
            <a:r>
              <a:rPr lang="en-US" sz="2200" dirty="0"/>
              <a:t>They might have no choice. Freezing might be another margin which they might have to compete on.</a:t>
            </a:r>
          </a:p>
          <a:p>
            <a:endParaRPr lang="en-US" dirty="0"/>
          </a:p>
        </p:txBody>
      </p:sp>
    </p:spTree>
    <p:extLst>
      <p:ext uri="{BB962C8B-B14F-4D97-AF65-F5344CB8AC3E}">
        <p14:creationId xmlns:p14="http://schemas.microsoft.com/office/powerpoint/2010/main" val="1197231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061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 in this paper</a:t>
            </a:r>
          </a:p>
        </p:txBody>
      </p:sp>
      <p:sp>
        <p:nvSpPr>
          <p:cNvPr id="3" name="Content Placeholder 2"/>
          <p:cNvSpPr>
            <a:spLocks noGrp="1"/>
          </p:cNvSpPr>
          <p:nvPr>
            <p:ph idx="1"/>
          </p:nvPr>
        </p:nvSpPr>
        <p:spPr>
          <a:xfrm>
            <a:off x="677334" y="1636714"/>
            <a:ext cx="8596668" cy="3880773"/>
          </a:xfrm>
        </p:spPr>
        <p:txBody>
          <a:bodyPr>
            <a:normAutofit fontScale="85000" lnSpcReduction="10000"/>
          </a:bodyPr>
          <a:lstStyle/>
          <a:p>
            <a:r>
              <a:rPr lang="en-US" sz="2400" dirty="0"/>
              <a:t>We construct a theoretical model to evaluate the consequences of a price freezing option.</a:t>
            </a:r>
          </a:p>
          <a:p>
            <a:r>
              <a:rPr lang="en-US" sz="2400" dirty="0"/>
              <a:t>Model assumes a sequential search structure and a finite horizon.</a:t>
            </a:r>
          </a:p>
          <a:p>
            <a:pPr lvl="1"/>
            <a:r>
              <a:rPr lang="en-US" sz="2000" dirty="0"/>
              <a:t>Airline ticket purchases are a good example of sequential search over a finite horizon.</a:t>
            </a:r>
            <a:endParaRPr lang="en-US" sz="2200" dirty="0"/>
          </a:p>
          <a:p>
            <a:r>
              <a:rPr lang="en-US" sz="2400" dirty="0"/>
              <a:t>We then conduct an experiment to evaluate the predictions of the model.</a:t>
            </a:r>
          </a:p>
          <a:p>
            <a:pPr lvl="1"/>
            <a:r>
              <a:rPr lang="en-US" sz="2200" dirty="0"/>
              <a:t>The hypotheses for the experiment emerge from the model.</a:t>
            </a:r>
          </a:p>
          <a:p>
            <a:r>
              <a:rPr lang="en-US" sz="2400" dirty="0"/>
              <a:t>Two environments are considered, </a:t>
            </a:r>
            <a:r>
              <a:rPr lang="en-US" sz="2400" b="1" dirty="0"/>
              <a:t>No Recall </a:t>
            </a:r>
            <a:r>
              <a:rPr lang="en-US" sz="2400" dirty="0"/>
              <a:t>and </a:t>
            </a:r>
            <a:r>
              <a:rPr lang="en-US" sz="2400" b="1" dirty="0"/>
              <a:t>Imperfect Recall</a:t>
            </a:r>
            <a:r>
              <a:rPr lang="en-US" sz="2400" dirty="0"/>
              <a:t>. </a:t>
            </a:r>
          </a:p>
          <a:p>
            <a:pPr lvl="1"/>
            <a:r>
              <a:rPr lang="en-US" sz="2200" dirty="0"/>
              <a:t>I will focus on the case of No Recall of previous offers in this talk.</a:t>
            </a:r>
          </a:p>
        </p:txBody>
      </p:sp>
    </p:spTree>
    <p:extLst>
      <p:ext uri="{BB962C8B-B14F-4D97-AF65-F5344CB8AC3E}">
        <p14:creationId xmlns:p14="http://schemas.microsoft.com/office/powerpoint/2010/main" val="152505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B46A-43B7-0D1D-B2CB-E6150669511E}"/>
              </a:ext>
            </a:extLst>
          </p:cNvPr>
          <p:cNvSpPr>
            <a:spLocks noGrp="1"/>
          </p:cNvSpPr>
          <p:nvPr>
            <p:ph type="title"/>
          </p:nvPr>
        </p:nvSpPr>
        <p:spPr/>
        <p:txBody>
          <a:bodyPr/>
          <a:lstStyle/>
          <a:p>
            <a:r>
              <a:rPr lang="en-US" dirty="0"/>
              <a:t>What is the point of doing a laboratory experiment here?</a:t>
            </a:r>
          </a:p>
        </p:txBody>
      </p:sp>
      <p:sp>
        <p:nvSpPr>
          <p:cNvPr id="3" name="Content Placeholder 2">
            <a:extLst>
              <a:ext uri="{FF2B5EF4-FFF2-40B4-BE49-F238E27FC236}">
                <a16:creationId xmlns:a16="http://schemas.microsoft.com/office/drawing/2014/main" id="{F2B572F3-92EB-E31D-4BE5-9DDEB386ABF4}"/>
              </a:ext>
            </a:extLst>
          </p:cNvPr>
          <p:cNvSpPr>
            <a:spLocks noGrp="1"/>
          </p:cNvSpPr>
          <p:nvPr>
            <p:ph idx="1"/>
          </p:nvPr>
        </p:nvSpPr>
        <p:spPr/>
        <p:txBody>
          <a:bodyPr>
            <a:noAutofit/>
          </a:bodyPr>
          <a:lstStyle/>
          <a:p>
            <a:r>
              <a:rPr lang="en-US" sz="2400" dirty="0"/>
              <a:t>We would like to know how difficult it is for individuals to make optimal decisions in this setting.</a:t>
            </a:r>
          </a:p>
          <a:p>
            <a:r>
              <a:rPr lang="en-US" sz="2400" dirty="0"/>
              <a:t>Experiments have shown that in many settings, individuals are able to perform close to optimally.</a:t>
            </a:r>
          </a:p>
          <a:p>
            <a:r>
              <a:rPr lang="en-US" sz="2400" dirty="0"/>
              <a:t>In other settings, people are overcome with decision biases.</a:t>
            </a:r>
          </a:p>
          <a:p>
            <a:r>
              <a:rPr lang="en-US" sz="2400" dirty="0"/>
              <a:t>We would like to know what kind of situation this is.</a:t>
            </a:r>
          </a:p>
          <a:p>
            <a:r>
              <a:rPr lang="en-US" sz="2400" dirty="0"/>
              <a:t>How costly should we expect any deviations from the optimum to be?</a:t>
            </a:r>
          </a:p>
        </p:txBody>
      </p:sp>
    </p:spTree>
    <p:extLst>
      <p:ext uri="{BB962C8B-B14F-4D97-AF65-F5344CB8AC3E}">
        <p14:creationId xmlns:p14="http://schemas.microsoft.com/office/powerpoint/2010/main" val="18328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3729-F51F-4CA0-96A5-7178DAC65169}"/>
              </a:ext>
            </a:extLst>
          </p:cNvPr>
          <p:cNvSpPr>
            <a:spLocks noGrp="1"/>
          </p:cNvSpPr>
          <p:nvPr>
            <p:ph type="title"/>
          </p:nvPr>
        </p:nvSpPr>
        <p:spPr/>
        <p:txBody>
          <a:bodyPr/>
          <a:lstStyle/>
          <a:p>
            <a:r>
              <a:rPr lang="en-US" dirty="0"/>
              <a:t>THEORY</a:t>
            </a:r>
          </a:p>
        </p:txBody>
      </p:sp>
      <p:sp>
        <p:nvSpPr>
          <p:cNvPr id="3" name="Text Placeholder 2">
            <a:extLst>
              <a:ext uri="{FF2B5EF4-FFF2-40B4-BE49-F238E27FC236}">
                <a16:creationId xmlns:a16="http://schemas.microsoft.com/office/drawing/2014/main" id="{433466E2-88AC-4FD3-9B9D-104507E13C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186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model with No Freezing</a:t>
            </a:r>
          </a:p>
        </p:txBody>
      </p:sp>
      <p:sp>
        <p:nvSpPr>
          <p:cNvPr id="3" name="Content Placeholder 2"/>
          <p:cNvSpPr>
            <a:spLocks noGrp="1"/>
          </p:cNvSpPr>
          <p:nvPr>
            <p:ph idx="1"/>
          </p:nvPr>
        </p:nvSpPr>
        <p:spPr>
          <a:xfrm>
            <a:off x="677333" y="1431719"/>
            <a:ext cx="10795530" cy="3880773"/>
          </a:xfrm>
        </p:spPr>
        <p:txBody>
          <a:bodyPr>
            <a:noAutofit/>
          </a:bodyPr>
          <a:lstStyle/>
          <a:p>
            <a:r>
              <a:rPr lang="en-US" sz="2400" dirty="0"/>
              <a:t>Uses a sequential search model structure (McCall, 1970, </a:t>
            </a:r>
            <a:r>
              <a:rPr lang="en-US" sz="2400" dirty="0" err="1"/>
              <a:t>Landsberger</a:t>
            </a:r>
            <a:r>
              <a:rPr lang="en-US" sz="2400" dirty="0"/>
              <a:t> and </a:t>
            </a:r>
            <a:r>
              <a:rPr lang="en-US" sz="2400" dirty="0" err="1"/>
              <a:t>Peled</a:t>
            </a:r>
            <a:r>
              <a:rPr lang="en-US" sz="2400" dirty="0"/>
              <a:t>, 1977; </a:t>
            </a:r>
            <a:r>
              <a:rPr lang="en-US" sz="2400" dirty="0" err="1"/>
              <a:t>Karni</a:t>
            </a:r>
            <a:r>
              <a:rPr lang="en-US" sz="2400" dirty="0"/>
              <a:t> and Schwartz, 1977)</a:t>
            </a:r>
          </a:p>
          <a:p>
            <a:r>
              <a:rPr lang="en-US" sz="2400" dirty="0"/>
              <a:t>A potential buyer of a good has a fixed valuation </a:t>
            </a:r>
            <a:r>
              <a:rPr lang="en-US" sz="2400" i="1" dirty="0"/>
              <a:t>v</a:t>
            </a:r>
            <a:r>
              <a:rPr lang="en-US" sz="2400" dirty="0"/>
              <a:t> for the item.</a:t>
            </a:r>
          </a:p>
          <a:p>
            <a:r>
              <a:rPr lang="en-US" sz="2400" dirty="0"/>
              <a:t>There are </a:t>
            </a:r>
            <a:r>
              <a:rPr lang="en-US" sz="2400" i="1" dirty="0"/>
              <a:t>T</a:t>
            </a:r>
            <a:r>
              <a:rPr lang="en-US" sz="2400" dirty="0"/>
              <a:t> stages.</a:t>
            </a:r>
          </a:p>
          <a:p>
            <a:r>
              <a:rPr lang="en-US" sz="2400" dirty="0"/>
              <a:t>In each stage, buyer receives one price offer </a:t>
            </a:r>
            <a:r>
              <a:rPr lang="en-US" sz="2400" i="1" dirty="0" err="1"/>
              <a:t>p</a:t>
            </a:r>
            <a:r>
              <a:rPr lang="en-US" sz="2400" i="1" baseline="-25000" dirty="0" err="1"/>
              <a:t>t</a:t>
            </a:r>
            <a:r>
              <a:rPr lang="en-US" sz="2400" i="1" dirty="0"/>
              <a:t>, </a:t>
            </a:r>
            <a:r>
              <a:rPr lang="en-US" sz="2400" dirty="0"/>
              <a:t>less than her value.</a:t>
            </a:r>
          </a:p>
          <a:p>
            <a:pPr lvl="1"/>
            <a:r>
              <a:rPr lang="en-US" sz="2400" dirty="0"/>
              <a:t>Price offers </a:t>
            </a:r>
            <a:r>
              <a:rPr lang="en-US" sz="2400" i="1" dirty="0" err="1"/>
              <a:t>p</a:t>
            </a:r>
            <a:r>
              <a:rPr lang="en-US" sz="2400" i="1" baseline="-25000" dirty="0" err="1"/>
              <a:t>t</a:t>
            </a:r>
            <a:r>
              <a:rPr lang="en-US" sz="2400" dirty="0"/>
              <a:t> are </a:t>
            </a:r>
            <a:r>
              <a:rPr lang="en-US" sz="2400" dirty="0" err="1"/>
              <a:t>i.i.d</a:t>
            </a:r>
            <a:r>
              <a:rPr lang="en-US" sz="2400" dirty="0"/>
              <a:t> draws from a distribution </a:t>
            </a:r>
            <a:r>
              <a:rPr lang="en-US" sz="2400" i="1" dirty="0"/>
              <a:t>F</a:t>
            </a:r>
            <a:r>
              <a:rPr lang="en-US" sz="2400" dirty="0"/>
              <a:t>(</a:t>
            </a:r>
            <a:r>
              <a:rPr lang="en-US" sz="2400" i="1" dirty="0"/>
              <a:t>p</a:t>
            </a:r>
            <a:r>
              <a:rPr lang="en-US" sz="2400" dirty="0"/>
              <a:t>). </a:t>
            </a:r>
          </a:p>
          <a:p>
            <a:r>
              <a:rPr lang="en-US" sz="2400" dirty="0"/>
              <a:t>At each stage </a:t>
            </a:r>
            <a:r>
              <a:rPr lang="en-US" sz="2400" i="1" dirty="0"/>
              <a:t>t</a:t>
            </a:r>
            <a:r>
              <a:rPr lang="en-US" sz="2400" dirty="0"/>
              <a:t>, she can choose to (a) accept or (b) reject the offer.</a:t>
            </a:r>
          </a:p>
          <a:p>
            <a:pPr lvl="1"/>
            <a:r>
              <a:rPr lang="en-US" sz="2200" dirty="0"/>
              <a:t>If she accepts an offer </a:t>
            </a:r>
            <a:r>
              <a:rPr lang="en-US" sz="2200" i="1" dirty="0" err="1"/>
              <a:t>p</a:t>
            </a:r>
            <a:r>
              <a:rPr lang="en-US" sz="2200" i="1" baseline="-25000" dirty="0" err="1"/>
              <a:t>t</a:t>
            </a:r>
            <a:r>
              <a:rPr lang="en-US" sz="2200" dirty="0"/>
              <a:t>, she receives payoff </a:t>
            </a:r>
            <a:r>
              <a:rPr lang="en-US" sz="2200" i="1" dirty="0"/>
              <a:t>v – p</a:t>
            </a:r>
            <a:r>
              <a:rPr lang="en-US" sz="2200" i="1" baseline="-25000" dirty="0"/>
              <a:t>t</a:t>
            </a:r>
            <a:r>
              <a:rPr lang="en-US" sz="2200" dirty="0"/>
              <a:t>. </a:t>
            </a:r>
          </a:p>
          <a:p>
            <a:r>
              <a:rPr lang="en-US" sz="2400" dirty="0"/>
              <a:t>There is a cost of </a:t>
            </a:r>
            <a:r>
              <a:rPr lang="en-US" sz="2400" i="1" dirty="0"/>
              <a:t>c</a:t>
            </a:r>
            <a:r>
              <a:rPr lang="en-US" sz="2400" dirty="0"/>
              <a:t> of drawing an additional offer in the next stage.</a:t>
            </a:r>
          </a:p>
          <a:p>
            <a:r>
              <a:rPr lang="en-US" sz="2400" dirty="0"/>
              <a:t>Buyer is risk neutral.</a:t>
            </a:r>
          </a:p>
          <a:p>
            <a:r>
              <a:rPr lang="en-US" sz="2400" dirty="0"/>
              <a:t>There is no recall of prior offers.</a:t>
            </a:r>
          </a:p>
        </p:txBody>
      </p:sp>
    </p:spTree>
    <p:extLst>
      <p:ext uri="{BB962C8B-B14F-4D97-AF65-F5344CB8AC3E}">
        <p14:creationId xmlns:p14="http://schemas.microsoft.com/office/powerpoint/2010/main" val="91897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561975"/>
            <a:ext cx="9447741" cy="1320800"/>
          </a:xfrm>
        </p:spPr>
        <p:txBody>
          <a:bodyPr/>
          <a:lstStyle/>
          <a:p>
            <a:r>
              <a:rPr lang="en-US" dirty="0"/>
              <a:t>The optimal decision rule: a reservation price rule</a:t>
            </a:r>
          </a:p>
        </p:txBody>
      </p:sp>
      <p:sp>
        <p:nvSpPr>
          <p:cNvPr id="3" name="Content Placeholder 2"/>
          <p:cNvSpPr>
            <a:spLocks noGrp="1"/>
          </p:cNvSpPr>
          <p:nvPr>
            <p:ph idx="1"/>
          </p:nvPr>
        </p:nvSpPr>
        <p:spPr>
          <a:xfrm>
            <a:off x="763059" y="1808164"/>
            <a:ext cx="8596668" cy="3880773"/>
          </a:xfrm>
        </p:spPr>
        <p:txBody>
          <a:bodyPr>
            <a:normAutofit fontScale="92500" lnSpcReduction="10000"/>
          </a:bodyPr>
          <a:lstStyle/>
          <a:p>
            <a:r>
              <a:rPr lang="en-US" sz="2400" dirty="0"/>
              <a:t>If no freeze option is available, the optimal strategy is a reservation price rule (RR). </a:t>
            </a:r>
          </a:p>
          <a:p>
            <a:r>
              <a:rPr lang="en-US" sz="2400" dirty="0"/>
              <a:t>Compare expected payoff from acceptance and rejection at each stage.</a:t>
            </a:r>
          </a:p>
          <a:p>
            <a:pPr lvl="1"/>
            <a:r>
              <a:rPr lang="en-US" sz="2400" dirty="0"/>
              <a:t>Accept all offers below some threshold </a:t>
            </a:r>
            <a:r>
              <a:rPr lang="en-US" sz="2400" i="1" dirty="0"/>
              <a:t>p’</a:t>
            </a:r>
            <a:r>
              <a:rPr lang="en-US" sz="2400" dirty="0"/>
              <a:t>(</a:t>
            </a:r>
            <a:r>
              <a:rPr lang="en-US" sz="2400" i="1" dirty="0"/>
              <a:t>t</a:t>
            </a:r>
            <a:r>
              <a:rPr lang="en-US" sz="2400" dirty="0"/>
              <a:t>), reject all of those above</a:t>
            </a:r>
          </a:p>
          <a:p>
            <a:pPr lvl="1"/>
            <a:r>
              <a:rPr lang="en-US" sz="2400" i="1" dirty="0"/>
              <a:t>p’</a:t>
            </a:r>
            <a:r>
              <a:rPr lang="en-US" sz="2400" dirty="0"/>
              <a:t>(</a:t>
            </a:r>
            <a:r>
              <a:rPr lang="en-US" sz="2400" i="1" dirty="0"/>
              <a:t>t</a:t>
            </a:r>
            <a:r>
              <a:rPr lang="en-US" sz="2400" dirty="0"/>
              <a:t>) is the point at which a player is indifferent between accepting and rejecting.</a:t>
            </a:r>
          </a:p>
          <a:p>
            <a:pPr lvl="1"/>
            <a:r>
              <a:rPr lang="en-US" sz="2400" dirty="0"/>
              <a:t>Threshold increasing in </a:t>
            </a:r>
            <a:r>
              <a:rPr lang="en-US" sz="2400" i="1" dirty="0"/>
              <a:t>t</a:t>
            </a:r>
            <a:r>
              <a:rPr lang="en-US" sz="2400" dirty="0"/>
              <a:t>. You get less picky over time.</a:t>
            </a:r>
          </a:p>
          <a:p>
            <a:pPr lvl="1"/>
            <a:r>
              <a:rPr lang="en-US" sz="2400" dirty="0"/>
              <a:t>In the last stage, accept any offer.</a:t>
            </a:r>
          </a:p>
          <a:p>
            <a:pPr lvl="1"/>
            <a:endParaRPr lang="en-US" dirty="0"/>
          </a:p>
          <a:p>
            <a:endParaRPr lang="en-US" dirty="0"/>
          </a:p>
        </p:txBody>
      </p:sp>
      <p:sp>
        <p:nvSpPr>
          <p:cNvPr id="5" name="Rectangle 4"/>
          <p:cNvSpPr/>
          <p:nvPr/>
        </p:nvSpPr>
        <p:spPr>
          <a:xfrm>
            <a:off x="7698685" y="6572250"/>
            <a:ext cx="981075"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1722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14576</TotalTime>
  <Words>2984</Words>
  <Application>Microsoft Office PowerPoint</Application>
  <PresentationFormat>ワイド画面</PresentationFormat>
  <Paragraphs>344</Paragraphs>
  <Slides>49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49</vt:i4>
      </vt:variant>
    </vt:vector>
  </HeadingPairs>
  <TitlesOfParts>
    <vt:vector size="53" baseType="lpstr">
      <vt:lpstr>Arial</vt:lpstr>
      <vt:lpstr>Trebuchet MS</vt:lpstr>
      <vt:lpstr>Wingdings 3</vt:lpstr>
      <vt:lpstr>Facet</vt:lpstr>
      <vt:lpstr>Sequential Search with Offer Freezing: Theory and Experimental Evidence</vt:lpstr>
      <vt:lpstr>Options to Freeze Prices</vt:lpstr>
      <vt:lpstr>Air France</vt:lpstr>
      <vt:lpstr>British Airways</vt:lpstr>
      <vt:lpstr>What we do in this paper</vt:lpstr>
      <vt:lpstr>What is the point of doing a laboratory experiment here?</vt:lpstr>
      <vt:lpstr>THEORY</vt:lpstr>
      <vt:lpstr>Theoretical model with No Freezing</vt:lpstr>
      <vt:lpstr>The optimal decision rule: a reservation price rule</vt:lpstr>
      <vt:lpstr>PowerPoint プレゼンテーション</vt:lpstr>
      <vt:lpstr>Adding a freeze option</vt:lpstr>
      <vt:lpstr>First, consider an exogenous outside option</vt:lpstr>
      <vt:lpstr>A couple of definitions:</vt:lpstr>
      <vt:lpstr>          p*</vt:lpstr>
      <vt:lpstr>Acceptance of the outside option</vt:lpstr>
      <vt:lpstr>Optimal strategy under endogenous freezing</vt:lpstr>
      <vt:lpstr>Example of a DRR (Double Reservation Price Rule)</vt:lpstr>
      <vt:lpstr>Formal statement of optimal policy</vt:lpstr>
      <vt:lpstr>THE EXPERIMENT</vt:lpstr>
      <vt:lpstr>Previous work</vt:lpstr>
      <vt:lpstr>The experiment</vt:lpstr>
      <vt:lpstr>Treatments: Varied time horizon and freeze costs</vt:lpstr>
      <vt:lpstr>Implementation</vt:lpstr>
      <vt:lpstr>PowerPoint プレゼンテーション</vt:lpstr>
      <vt:lpstr>Optimal decisions in treatment with T = 10 and no freezing</vt:lpstr>
      <vt:lpstr>Optimal decisions in treatment with T = 10 and no freezing</vt:lpstr>
      <vt:lpstr>Optimal decisions: T = 10, Freezing option available</vt:lpstr>
      <vt:lpstr>Predictions: Search length, Freezing Usage</vt:lpstr>
      <vt:lpstr>Hypotheses</vt:lpstr>
      <vt:lpstr>RESULTS</vt:lpstr>
      <vt:lpstr>Results: Average search length, by treatment</vt:lpstr>
      <vt:lpstr>Freezing usage and acceptance of frozen offers</vt:lpstr>
      <vt:lpstr>Earnings</vt:lpstr>
      <vt:lpstr>Do people use RR strategies? No Freezing treatments, stage 1 behavior</vt:lpstr>
      <vt:lpstr>Low Freeze Fee treatments, stage 1 behavior</vt:lpstr>
      <vt:lpstr>High Freeze Fee treatments: stage 1 behavior</vt:lpstr>
      <vt:lpstr>Evaluation of Hypotheses </vt:lpstr>
      <vt:lpstr>ALTERNATIVE EXPLANATIONS FOR UNDERSEARCHING</vt:lpstr>
      <vt:lpstr>Alternative explanations: Regret</vt:lpstr>
      <vt:lpstr>Alternative Explanations: Cognitive Acquisition Cost</vt:lpstr>
      <vt:lpstr>Alternative explanations: Sunk Cost Fallacy</vt:lpstr>
      <vt:lpstr> </vt:lpstr>
      <vt:lpstr>Agreement of decision with Risk Neutral Optimal model and alternative models in instances with competing predictions. </vt:lpstr>
      <vt:lpstr>CONCLUDING THOUGHTS</vt:lpstr>
      <vt:lpstr>Summary of results: Search length</vt:lpstr>
      <vt:lpstr>Summary of results: Use of the freezing option</vt:lpstr>
      <vt:lpstr>Summary of Results: Payoffs/Earnings</vt:lpstr>
      <vt:lpstr>Summary of Results: Payoffs/Earnings</vt:lpstr>
      <vt:lpstr>THANK YOU</vt:lpstr>
    </vt:vector>
  </TitlesOfParts>
  <Company>The 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Sequential Search with Offer Freezing: Theory and Experimental Evidence</dc:title>
  <dc:creator>Charles Noussair</dc:creator>
  <cp:lastModifiedBy>CIRJE Office</cp:lastModifiedBy>
  <cp:revision>444</cp:revision>
  <dcterms:created xsi:type="dcterms:W3CDTF">2017-10-09T21:49:51Z</dcterms:created>
  <dcterms:modified xsi:type="dcterms:W3CDTF">2022-11-11T04:38:01Z</dcterms:modified>
</cp:coreProperties>
</file>